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58" r:id="rId2"/>
    <p:sldId id="256" r:id="rId3"/>
    <p:sldId id="640" r:id="rId4"/>
    <p:sldId id="641" r:id="rId5"/>
    <p:sldId id="526" r:id="rId6"/>
    <p:sldId id="651" r:id="rId7"/>
    <p:sldId id="609" r:id="rId8"/>
    <p:sldId id="568" r:id="rId9"/>
    <p:sldId id="569" r:id="rId10"/>
    <p:sldId id="581" r:id="rId11"/>
    <p:sldId id="267" r:id="rId12"/>
    <p:sldId id="610" r:id="rId13"/>
    <p:sldId id="557" r:id="rId14"/>
    <p:sldId id="611" r:id="rId15"/>
    <p:sldId id="560" r:id="rId16"/>
    <p:sldId id="613" r:id="rId17"/>
    <p:sldId id="576" r:id="rId18"/>
    <p:sldId id="614" r:id="rId19"/>
    <p:sldId id="528" r:id="rId20"/>
    <p:sldId id="615" r:id="rId21"/>
    <p:sldId id="579" r:id="rId22"/>
    <p:sldId id="616" r:id="rId23"/>
    <p:sldId id="571" r:id="rId24"/>
    <p:sldId id="617" r:id="rId25"/>
    <p:sldId id="257" r:id="rId26"/>
    <p:sldId id="580" r:id="rId27"/>
    <p:sldId id="583" r:id="rId28"/>
    <p:sldId id="642" r:id="rId29"/>
    <p:sldId id="534" r:id="rId30"/>
    <p:sldId id="650" r:id="rId31"/>
    <p:sldId id="561" r:id="rId32"/>
    <p:sldId id="618" r:id="rId33"/>
    <p:sldId id="575" r:id="rId34"/>
    <p:sldId id="619" r:id="rId35"/>
    <p:sldId id="563" r:id="rId36"/>
    <p:sldId id="620" r:id="rId37"/>
    <p:sldId id="577" r:id="rId38"/>
    <p:sldId id="621" r:id="rId39"/>
    <p:sldId id="582" r:id="rId40"/>
    <p:sldId id="643" r:id="rId41"/>
    <p:sldId id="584" r:id="rId42"/>
    <p:sldId id="622" r:id="rId43"/>
    <p:sldId id="585" r:id="rId44"/>
    <p:sldId id="627" r:id="rId45"/>
    <p:sldId id="626" r:id="rId46"/>
    <p:sldId id="628" r:id="rId47"/>
    <p:sldId id="629" r:id="rId48"/>
    <p:sldId id="586" r:id="rId49"/>
    <p:sldId id="630" r:id="rId50"/>
    <p:sldId id="587" r:id="rId51"/>
    <p:sldId id="589" r:id="rId52"/>
    <p:sldId id="631" r:id="rId53"/>
    <p:sldId id="590" r:id="rId54"/>
    <p:sldId id="592" r:id="rId55"/>
    <p:sldId id="632" r:id="rId56"/>
    <p:sldId id="634" r:id="rId57"/>
    <p:sldId id="593" r:id="rId58"/>
    <p:sldId id="594" r:id="rId59"/>
    <p:sldId id="644" r:id="rId60"/>
    <p:sldId id="635" r:id="rId61"/>
    <p:sldId id="595" r:id="rId62"/>
    <p:sldId id="596" r:id="rId63"/>
    <p:sldId id="597" r:id="rId64"/>
    <p:sldId id="598" r:id="rId65"/>
    <p:sldId id="599" r:id="rId66"/>
    <p:sldId id="600" r:id="rId67"/>
    <p:sldId id="645" r:id="rId68"/>
    <p:sldId id="636" r:id="rId69"/>
    <p:sldId id="601" r:id="rId70"/>
    <p:sldId id="602" r:id="rId71"/>
    <p:sldId id="603" r:id="rId72"/>
    <p:sldId id="604" r:id="rId73"/>
    <p:sldId id="646" r:id="rId74"/>
    <p:sldId id="637" r:id="rId75"/>
    <p:sldId id="605" r:id="rId76"/>
    <p:sldId id="606" r:id="rId77"/>
    <p:sldId id="648" r:id="rId78"/>
    <p:sldId id="649" r:id="rId79"/>
    <p:sldId id="638" r:id="rId80"/>
    <p:sldId id="607" r:id="rId81"/>
    <p:sldId id="608" r:id="rId82"/>
    <p:sldId id="639" r:id="rId8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353" autoAdjust="0"/>
  </p:normalViewPr>
  <p:slideViewPr>
    <p:cSldViewPr snapToGrid="0">
      <p:cViewPr varScale="1">
        <p:scale>
          <a:sx n="114" d="100"/>
          <a:sy n="114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PR_curv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&#35542;&#25991;&#36039;&#26009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&#35542;&#25991;&#36039;&#26009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&#35542;&#25991;&#36039;&#26009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&#35542;&#25991;&#36039;&#26009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&#35542;&#25991;&#36039;&#26009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&#35542;&#25991;&#36039;&#26009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&#35542;&#25991;&#36039;&#26009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&#35542;&#25991;&#36039;&#26009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&#35542;&#25991;&#36039;&#26009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&#35542;&#25991;&#36039;&#26009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&#35542;&#25991;&#36039;&#26009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5542;&#25991;\&#35542;&#25991;&#36039;&#26009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P-R curve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工作表1!$C$1</c:f>
              <c:strCache>
                <c:ptCount val="1"/>
                <c:pt idx="0">
                  <c:v>Precision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285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工作表1!$B$2:$B$6</c:f>
              <c:numCache>
                <c:formatCode>General</c:formatCode>
                <c:ptCount val="5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0.75</c:v>
                </c:pt>
                <c:pt idx="4">
                  <c:v>0.75</c:v>
                </c:pt>
              </c:numCache>
            </c:numRef>
          </c:xVal>
          <c:yVal>
            <c:numRef>
              <c:f>工作表1!$C$2:$C$6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0.75</c:v>
                </c:pt>
                <c:pt idx="4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2AA-4ABC-BF1D-3ECA36347F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712735"/>
        <c:axId val="191233759"/>
      </c:scatterChart>
      <c:valAx>
        <c:axId val="53712735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Recall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1233759"/>
        <c:crosses val="autoZero"/>
        <c:crossBetween val="midCat"/>
      </c:valAx>
      <c:valAx>
        <c:axId val="19123375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Precision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7127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zh-T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pPr>
            <a:r>
              <a:rPr lang="en-US" sz="1800" dirty="0"/>
              <a:t>MS COCO</a:t>
            </a:r>
            <a:r>
              <a:rPr lang="zh-TW" sz="1800" dirty="0"/>
              <a:t> </a:t>
            </a:r>
            <a:r>
              <a:rPr lang="en-US" sz="1800" dirty="0"/>
              <a:t>AP</a:t>
            </a:r>
            <a:r>
              <a:rPr lang="zh-TW" sz="1800" dirty="0"/>
              <a:t>、</a:t>
            </a:r>
            <a:r>
              <a:rPr lang="en-US" sz="1800" dirty="0"/>
              <a:t>AR</a:t>
            </a:r>
            <a:r>
              <a:rPr 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結果圖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'MS COCO 1'!$B$5:$C$5</c:f>
              <c:strCache>
                <c:ptCount val="2"/>
                <c:pt idx="0">
                  <c:v>P4</c:v>
                </c:pt>
                <c:pt idx="1">
                  <c:v>drl-PRN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'MS COCO 1'!$D$4:$O$4</c:f>
              <c:strCache>
                <c:ptCount val="12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  <c:pt idx="3">
                  <c:v>AP_s</c:v>
                </c:pt>
                <c:pt idx="4">
                  <c:v>AP_m</c:v>
                </c:pt>
                <c:pt idx="5">
                  <c:v>AP_l</c:v>
                </c:pt>
                <c:pt idx="6">
                  <c:v>AR_1</c:v>
                </c:pt>
                <c:pt idx="7">
                  <c:v>AR_10</c:v>
                </c:pt>
                <c:pt idx="8">
                  <c:v>AR_100</c:v>
                </c:pt>
                <c:pt idx="9">
                  <c:v>AR_s</c:v>
                </c:pt>
                <c:pt idx="10">
                  <c:v>AR_m</c:v>
                </c:pt>
                <c:pt idx="11">
                  <c:v>AR_l</c:v>
                </c:pt>
              </c:strCache>
            </c:strRef>
          </c:cat>
          <c:val>
            <c:numRef>
              <c:f>'MS COCO 1'!$D$5:$O$5</c:f>
              <c:numCache>
                <c:formatCode>0.00</c:formatCode>
                <c:ptCount val="12"/>
                <c:pt idx="0">
                  <c:v>32.188699999999997</c:v>
                </c:pt>
                <c:pt idx="1">
                  <c:v>50.982499999999995</c:v>
                </c:pt>
                <c:pt idx="2">
                  <c:v>34.822900000000004</c:v>
                </c:pt>
                <c:pt idx="3">
                  <c:v>13.564200000000001</c:v>
                </c:pt>
                <c:pt idx="4">
                  <c:v>38.330500000000001</c:v>
                </c:pt>
                <c:pt idx="5">
                  <c:v>49.569000000000003</c:v>
                </c:pt>
                <c:pt idx="6">
                  <c:v>29.029100000000003</c:v>
                </c:pt>
                <c:pt idx="7">
                  <c:v>42.262599999999999</c:v>
                </c:pt>
                <c:pt idx="8">
                  <c:v>43.142499999999998</c:v>
                </c:pt>
                <c:pt idx="9">
                  <c:v>17.795400000000001</c:v>
                </c:pt>
                <c:pt idx="10">
                  <c:v>52.837199999999996</c:v>
                </c:pt>
                <c:pt idx="11">
                  <c:v>64.799700000000001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82-48A1-8510-457A598FEC31}"/>
            </c:ext>
          </c:extLst>
        </c:ser>
        <c:ser>
          <c:idx val="1"/>
          <c:order val="1"/>
          <c:tx>
            <c:strRef>
              <c:f>'MS COCO 1'!$B$6:$C$6</c:f>
              <c:strCache>
                <c:ptCount val="2"/>
                <c:pt idx="0">
                  <c:v>P4</c:v>
                </c:pt>
                <c:pt idx="1">
                  <c:v>GRP-H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'MS COCO 1'!$D$4:$O$4</c:f>
              <c:strCache>
                <c:ptCount val="12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  <c:pt idx="3">
                  <c:v>AP_s</c:v>
                </c:pt>
                <c:pt idx="4">
                  <c:v>AP_m</c:v>
                </c:pt>
                <c:pt idx="5">
                  <c:v>AP_l</c:v>
                </c:pt>
                <c:pt idx="6">
                  <c:v>AR_1</c:v>
                </c:pt>
                <c:pt idx="7">
                  <c:v>AR_10</c:v>
                </c:pt>
                <c:pt idx="8">
                  <c:v>AR_100</c:v>
                </c:pt>
                <c:pt idx="9">
                  <c:v>AR_s</c:v>
                </c:pt>
                <c:pt idx="10">
                  <c:v>AR_m</c:v>
                </c:pt>
                <c:pt idx="11">
                  <c:v>AR_l</c:v>
                </c:pt>
              </c:strCache>
            </c:strRef>
          </c:cat>
          <c:val>
            <c:numRef>
              <c:f>'MS COCO 1'!$D$6:$O$6</c:f>
              <c:numCache>
                <c:formatCode>0.00</c:formatCode>
                <c:ptCount val="12"/>
                <c:pt idx="0">
                  <c:v>33.590499999999999</c:v>
                </c:pt>
                <c:pt idx="1">
                  <c:v>52.685299999999998</c:v>
                </c:pt>
                <c:pt idx="2">
                  <c:v>36.408200000000001</c:v>
                </c:pt>
                <c:pt idx="3">
                  <c:v>14.3324</c:v>
                </c:pt>
                <c:pt idx="4">
                  <c:v>39.944600000000001</c:v>
                </c:pt>
                <c:pt idx="5">
                  <c:v>51.188400000000001</c:v>
                </c:pt>
                <c:pt idx="6">
                  <c:v>29.6846</c:v>
                </c:pt>
                <c:pt idx="7">
                  <c:v>43.563800000000001</c:v>
                </c:pt>
                <c:pt idx="8">
                  <c:v>44.670100000000005</c:v>
                </c:pt>
                <c:pt idx="9">
                  <c:v>18.485099999999999</c:v>
                </c:pt>
                <c:pt idx="10">
                  <c:v>55.2438</c:v>
                </c:pt>
                <c:pt idx="11">
                  <c:v>65.341200000000001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82-48A1-8510-457A598FEC31}"/>
            </c:ext>
          </c:extLst>
        </c:ser>
        <c:ser>
          <c:idx val="2"/>
          <c:order val="2"/>
          <c:tx>
            <c:strRef>
              <c:f>'MS COCO 1'!$B$7:$C$7</c:f>
              <c:strCache>
                <c:ptCount val="2"/>
                <c:pt idx="0">
                  <c:v>P4</c:v>
                </c:pt>
                <c:pt idx="1">
                  <c:v>LRP-H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'MS COCO 1'!$D$4:$O$4</c:f>
              <c:strCache>
                <c:ptCount val="12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  <c:pt idx="3">
                  <c:v>AP_s</c:v>
                </c:pt>
                <c:pt idx="4">
                  <c:v>AP_m</c:v>
                </c:pt>
                <c:pt idx="5">
                  <c:v>AP_l</c:v>
                </c:pt>
                <c:pt idx="6">
                  <c:v>AR_1</c:v>
                </c:pt>
                <c:pt idx="7">
                  <c:v>AR_10</c:v>
                </c:pt>
                <c:pt idx="8">
                  <c:v>AR_100</c:v>
                </c:pt>
                <c:pt idx="9">
                  <c:v>AR_s</c:v>
                </c:pt>
                <c:pt idx="10">
                  <c:v>AR_m</c:v>
                </c:pt>
                <c:pt idx="11">
                  <c:v>AR_l</c:v>
                </c:pt>
              </c:strCache>
            </c:strRef>
          </c:cat>
          <c:val>
            <c:numRef>
              <c:f>'MS COCO 1'!$D$7:$O$7</c:f>
              <c:numCache>
                <c:formatCode>0.00</c:formatCode>
                <c:ptCount val="12"/>
                <c:pt idx="0">
                  <c:v>32.773799999999994</c:v>
                </c:pt>
                <c:pt idx="1">
                  <c:v>52.027799999999999</c:v>
                </c:pt>
                <c:pt idx="2">
                  <c:v>35.577999999999996</c:v>
                </c:pt>
                <c:pt idx="3">
                  <c:v>13.7958</c:v>
                </c:pt>
                <c:pt idx="4">
                  <c:v>39.482500000000002</c:v>
                </c:pt>
                <c:pt idx="5">
                  <c:v>49.3611</c:v>
                </c:pt>
                <c:pt idx="6">
                  <c:v>29.235600000000002</c:v>
                </c:pt>
                <c:pt idx="7">
                  <c:v>42.76</c:v>
                </c:pt>
                <c:pt idx="8">
                  <c:v>43.802400000000006</c:v>
                </c:pt>
                <c:pt idx="9">
                  <c:v>18.095099999999999</c:v>
                </c:pt>
                <c:pt idx="10">
                  <c:v>54.5443</c:v>
                </c:pt>
                <c:pt idx="11">
                  <c:v>63.752200000000002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82-48A1-8510-457A598FEC3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774343664"/>
        <c:axId val="774343992"/>
      </c:barChart>
      <c:catAx>
        <c:axId val="774343664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774343992"/>
        <c:crosses val="autoZero"/>
        <c:auto val="1"/>
        <c:lblAlgn val="ctr"/>
        <c:lblOffset val="100"/>
        <c:noMultiLvlLbl val="0"/>
      </c:catAx>
      <c:valAx>
        <c:axId val="774343992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774343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pPr>
            <a:r>
              <a:rPr lang="en-US" sz="1800" dirty="0"/>
              <a:t>MS COCO</a:t>
            </a:r>
            <a:r>
              <a:rPr 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結果圖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0" normalizeH="0" baseline="0">
              <a:solidFill>
                <a:sysClr val="windowText" lastClr="00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'MS COCO 2'!$C$6:$D$6</c:f>
              <c:strCache>
                <c:ptCount val="2"/>
                <c:pt idx="0">
                  <c:v>P4</c:v>
                </c:pt>
                <c:pt idx="1">
                  <c:v>drl-PRN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'MS COCO 2'!$E$5:$I$5</c:f>
              <c:strCache>
                <c:ptCount val="5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  <c:pt idx="3">
                  <c:v>APρ</c:v>
                </c:pt>
                <c:pt idx="4">
                  <c:v>gc</c:v>
                </c:pt>
              </c:strCache>
            </c:strRef>
          </c:cat>
          <c:val>
            <c:numRef>
              <c:f>'MS COCO 2'!$E$6:$I$6</c:f>
              <c:numCache>
                <c:formatCode>General</c:formatCode>
                <c:ptCount val="5"/>
                <c:pt idx="0">
                  <c:v>9.32</c:v>
                </c:pt>
                <c:pt idx="1">
                  <c:v>33.46</c:v>
                </c:pt>
                <c:pt idx="2">
                  <c:v>50.98</c:v>
                </c:pt>
                <c:pt idx="3">
                  <c:v>1.52</c:v>
                </c:pt>
                <c:pt idx="4">
                  <c:v>5.47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4F-43C2-B6C0-CA792FECF48F}"/>
            </c:ext>
          </c:extLst>
        </c:ser>
        <c:ser>
          <c:idx val="1"/>
          <c:order val="1"/>
          <c:tx>
            <c:strRef>
              <c:f>'MS COCO 2'!$C$7:$D$7</c:f>
              <c:strCache>
                <c:ptCount val="2"/>
                <c:pt idx="0">
                  <c:v>P4</c:v>
                </c:pt>
                <c:pt idx="1">
                  <c:v>GRP-HAI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'MS COCO 2'!$E$5:$I$5</c:f>
              <c:strCache>
                <c:ptCount val="5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  <c:pt idx="3">
                  <c:v>APρ</c:v>
                </c:pt>
                <c:pt idx="4">
                  <c:v>gc</c:v>
                </c:pt>
              </c:strCache>
            </c:strRef>
          </c:cat>
          <c:val>
            <c:numRef>
              <c:f>'MS COCO 2'!$E$7:$I$7</c:f>
              <c:numCache>
                <c:formatCode>General</c:formatCode>
                <c:ptCount val="5"/>
                <c:pt idx="0">
                  <c:v>7.68</c:v>
                </c:pt>
                <c:pt idx="1">
                  <c:v>37.81</c:v>
                </c:pt>
                <c:pt idx="2">
                  <c:v>52.69</c:v>
                </c:pt>
                <c:pt idx="3">
                  <c:v>1.39</c:v>
                </c:pt>
                <c:pt idx="4">
                  <c:v>6.86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4F-43C2-B6C0-CA792FECF48F}"/>
            </c:ext>
          </c:extLst>
        </c:ser>
        <c:ser>
          <c:idx val="2"/>
          <c:order val="2"/>
          <c:tx>
            <c:strRef>
              <c:f>'MS COCO 2'!$C$8:$D$8</c:f>
              <c:strCache>
                <c:ptCount val="2"/>
                <c:pt idx="0">
                  <c:v>P4</c:v>
                </c:pt>
                <c:pt idx="1">
                  <c:v>LRP-HAI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'MS COCO 2'!$E$5:$I$5</c:f>
              <c:strCache>
                <c:ptCount val="5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  <c:pt idx="3">
                  <c:v>APρ</c:v>
                </c:pt>
                <c:pt idx="4">
                  <c:v>gc</c:v>
                </c:pt>
              </c:strCache>
            </c:strRef>
          </c:cat>
          <c:val>
            <c:numRef>
              <c:f>'MS COCO 2'!$E$8:$I$8</c:f>
              <c:numCache>
                <c:formatCode>General</c:formatCode>
                <c:ptCount val="5"/>
                <c:pt idx="0">
                  <c:v>7.12</c:v>
                </c:pt>
                <c:pt idx="1">
                  <c:v>35.72</c:v>
                </c:pt>
                <c:pt idx="2">
                  <c:v>52.03</c:v>
                </c:pt>
                <c:pt idx="3">
                  <c:v>1.46</c:v>
                </c:pt>
                <c:pt idx="4">
                  <c:v>7.31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D4F-43C2-B6C0-CA792FECF48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48"/>
        <c:axId val="592147328"/>
        <c:axId val="592149296"/>
      </c:barChart>
      <c:catAx>
        <c:axId val="592147328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592149296"/>
        <c:crosses val="autoZero"/>
        <c:auto val="1"/>
        <c:lblAlgn val="ctr"/>
        <c:lblOffset val="100"/>
        <c:noMultiLvlLbl val="0"/>
      </c:catAx>
      <c:valAx>
        <c:axId val="592149296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59214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defRPr>
            </a:pPr>
            <a:r>
              <a:rPr lang="zh-TW" sz="1800">
                <a:latin typeface="標楷體" panose="03000509000000000000" pitchFamily="65" charset="-120"/>
                <a:ea typeface="標楷體" panose="03000509000000000000" pitchFamily="65" charset="-120"/>
              </a:rPr>
              <a:t>大腸鏡資料集結果圖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大腸鏡!$B$5:$C$5</c:f>
              <c:strCache>
                <c:ptCount val="2"/>
                <c:pt idx="0">
                  <c:v>P4</c:v>
                </c:pt>
                <c:pt idx="1">
                  <c:v>drl-RPN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大腸鏡!$D$4:$H$4</c:f>
              <c:strCache>
                <c:ptCount val="5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  <c:pt idx="3">
                  <c:v>APρ</c:v>
                </c:pt>
                <c:pt idx="4">
                  <c:v>gc</c:v>
                </c:pt>
              </c:strCache>
            </c:strRef>
          </c:cat>
          <c:val>
            <c:numRef>
              <c:f>大腸鏡!$D$5:$H$5</c:f>
              <c:numCache>
                <c:formatCode>0.00</c:formatCode>
                <c:ptCount val="5"/>
                <c:pt idx="0">
                  <c:v>3.0085950000000001</c:v>
                </c:pt>
                <c:pt idx="1">
                  <c:v>15.450200000000001</c:v>
                </c:pt>
                <c:pt idx="2">
                  <c:v>90.8215</c:v>
                </c:pt>
                <c:pt idx="3">
                  <c:v>5.8783381444900389</c:v>
                </c:pt>
                <c:pt idx="4">
                  <c:v>30.187346585366257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B8-403A-B847-1EAE67E29598}"/>
            </c:ext>
          </c:extLst>
        </c:ser>
        <c:ser>
          <c:idx val="1"/>
          <c:order val="1"/>
          <c:tx>
            <c:strRef>
              <c:f>大腸鏡!$B$6:$C$6</c:f>
              <c:strCache>
                <c:ptCount val="2"/>
                <c:pt idx="0">
                  <c:v>P4</c:v>
                </c:pt>
                <c:pt idx="1">
                  <c:v>GRP-HAI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大腸鏡!$D$4:$H$4</c:f>
              <c:strCache>
                <c:ptCount val="5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  <c:pt idx="3">
                  <c:v>APρ</c:v>
                </c:pt>
                <c:pt idx="4">
                  <c:v>gc</c:v>
                </c:pt>
              </c:strCache>
            </c:strRef>
          </c:cat>
          <c:val>
            <c:numRef>
              <c:f>大腸鏡!$D$6:$H$6</c:f>
              <c:numCache>
                <c:formatCode>0.00</c:formatCode>
                <c:ptCount val="5"/>
                <c:pt idx="0">
                  <c:v>1.0265610000000001</c:v>
                </c:pt>
                <c:pt idx="1">
                  <c:v>6.4779</c:v>
                </c:pt>
                <c:pt idx="2">
                  <c:v>90.859499999999997</c:v>
                </c:pt>
                <c:pt idx="3">
                  <c:v>14.026073264483861</c:v>
                </c:pt>
                <c:pt idx="4">
                  <c:v>88.508622478352478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B8-403A-B847-1EAE67E29598}"/>
            </c:ext>
          </c:extLst>
        </c:ser>
        <c:ser>
          <c:idx val="2"/>
          <c:order val="2"/>
          <c:tx>
            <c:strRef>
              <c:f>大腸鏡!$B$7:$C$7</c:f>
              <c:strCache>
                <c:ptCount val="2"/>
                <c:pt idx="0">
                  <c:v>P4</c:v>
                </c:pt>
                <c:pt idx="1">
                  <c:v>LRP-HAI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大腸鏡!$D$4:$H$4</c:f>
              <c:strCache>
                <c:ptCount val="5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  <c:pt idx="3">
                  <c:v>APρ</c:v>
                </c:pt>
                <c:pt idx="4">
                  <c:v>gc</c:v>
                </c:pt>
              </c:strCache>
            </c:strRef>
          </c:cat>
          <c:val>
            <c:numRef>
              <c:f>大腸鏡!$D$7:$H$7</c:f>
              <c:numCache>
                <c:formatCode>0.00</c:formatCode>
                <c:ptCount val="5"/>
                <c:pt idx="0">
                  <c:v>1.033393</c:v>
                </c:pt>
                <c:pt idx="1">
                  <c:v>6.5337999999999994</c:v>
                </c:pt>
                <c:pt idx="2">
                  <c:v>90.868099999999998</c:v>
                </c:pt>
                <c:pt idx="3">
                  <c:v>13.907389268113503</c:v>
                </c:pt>
                <c:pt idx="4">
                  <c:v>87.931793615787996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B8-403A-B847-1EAE67E295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763838104"/>
        <c:axId val="763839744"/>
      </c:barChart>
      <c:catAx>
        <c:axId val="763838104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763839744"/>
        <c:crosses val="autoZero"/>
        <c:auto val="1"/>
        <c:lblAlgn val="ctr"/>
        <c:lblOffset val="100"/>
        <c:noMultiLvlLbl val="0"/>
      </c:catAx>
      <c:valAx>
        <c:axId val="763839744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763838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800" dirty="0"/>
              <a:t>Pascal VOC</a:t>
            </a:r>
            <a:r>
              <a:rPr 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平均運行速度</a:t>
            </a:r>
            <a:r>
              <a:rPr lang="en-US" sz="1800" dirty="0"/>
              <a:t>vs. AP_50</a:t>
            </a:r>
            <a:endParaRPr lang="zh-TW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運作時間比較!$B$4</c:f>
              <c:strCache>
                <c:ptCount val="1"/>
                <c:pt idx="0">
                  <c:v>P4 drl-RPN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運作時間比較!$C$4</c:f>
              <c:numCache>
                <c:formatCode>0.000</c:formatCode>
                <c:ptCount val="1"/>
                <c:pt idx="0">
                  <c:v>0.309</c:v>
                </c:pt>
              </c:numCache>
            </c:numRef>
          </c:xVal>
          <c:yVal>
            <c:numRef>
              <c:f>運作時間比較!$D$4</c:f>
              <c:numCache>
                <c:formatCode>0.00</c:formatCode>
                <c:ptCount val="1"/>
                <c:pt idx="0">
                  <c:v>81.078699999999998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969-423C-907C-BC0B7187C5CB}"/>
            </c:ext>
          </c:extLst>
        </c:ser>
        <c:ser>
          <c:idx val="1"/>
          <c:order val="1"/>
          <c:tx>
            <c:strRef>
              <c:f>運作時間比較!$B$5</c:f>
              <c:strCache>
                <c:ptCount val="1"/>
                <c:pt idx="0">
                  <c:v>P4 GRP-HAI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運作時間比較!$C$5</c:f>
              <c:numCache>
                <c:formatCode>0.000</c:formatCode>
                <c:ptCount val="1"/>
                <c:pt idx="0">
                  <c:v>0.219</c:v>
                </c:pt>
              </c:numCache>
            </c:numRef>
          </c:xVal>
          <c:yVal>
            <c:numRef>
              <c:f>運作時間比較!$D$5</c:f>
              <c:numCache>
                <c:formatCode>0.00</c:formatCode>
                <c:ptCount val="1"/>
                <c:pt idx="0">
                  <c:v>79.287800000000004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969-423C-907C-BC0B7187C5CB}"/>
            </c:ext>
          </c:extLst>
        </c:ser>
        <c:ser>
          <c:idx val="2"/>
          <c:order val="2"/>
          <c:tx>
            <c:strRef>
              <c:f>運作時間比較!$B$6</c:f>
              <c:strCache>
                <c:ptCount val="1"/>
                <c:pt idx="0">
                  <c:v>P4 LRP-HAI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0"/>
            <c:spPr>
              <a:solidFill>
                <a:schemeClr val="accent6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運作時間比較!$C$6</c:f>
              <c:numCache>
                <c:formatCode>0.000</c:formatCode>
                <c:ptCount val="1"/>
                <c:pt idx="0">
                  <c:v>0.16</c:v>
                </c:pt>
              </c:numCache>
            </c:numRef>
          </c:xVal>
          <c:yVal>
            <c:numRef>
              <c:f>運作時間比較!$D$6</c:f>
              <c:numCache>
                <c:formatCode>0.00</c:formatCode>
                <c:ptCount val="1"/>
                <c:pt idx="0">
                  <c:v>79.756900000000002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969-423C-907C-BC0B7187C5C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643819872"/>
        <c:axId val="643822496"/>
      </c:scatterChart>
      <c:valAx>
        <c:axId val="643819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Avg. runtime / image</a:t>
                </a:r>
                <a:r>
                  <a:rPr lang="zh-TW"/>
                  <a:t> </a:t>
                </a:r>
                <a:r>
                  <a:rPr lang="en-US"/>
                  <a:t>(s) 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TW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643822496"/>
        <c:crosses val="autoZero"/>
        <c:crossBetween val="midCat"/>
      </c:valAx>
      <c:valAx>
        <c:axId val="643822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AP_50 (%) 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TW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643819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Pascal VOC</a:t>
            </a:r>
            <a:r>
              <a:rPr lang="zh-TW" altLang="en-US" sz="18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endParaRPr lang="zh-TW" sz="180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0" normalizeH="0" baseline="0">
              <a:solidFill>
                <a:sysClr val="windowText" lastClr="00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'Pascal VOC'!$C$6:$D$6</c:f>
              <c:strCache>
                <c:ptCount val="2"/>
                <c:pt idx="0">
                  <c:v>vgg16</c:v>
                </c:pt>
                <c:pt idx="1">
                  <c:v>drl-RPN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VOC'!$E$5:$G$5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'Pascal VOC'!$E$6:$G$6</c:f>
              <c:numCache>
                <c:formatCode>0.00</c:formatCode>
                <c:ptCount val="3"/>
                <c:pt idx="0">
                  <c:v>5.9321479999999998</c:v>
                </c:pt>
                <c:pt idx="1">
                  <c:v>30.301200000000001</c:v>
                </c:pt>
                <c:pt idx="2">
                  <c:v>77.317999999999998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C8-47C6-BD61-CFE0D34F2FFB}"/>
            </c:ext>
          </c:extLst>
        </c:ser>
        <c:ser>
          <c:idx val="2"/>
          <c:order val="1"/>
          <c:tx>
            <c:strRef>
              <c:f>'Pascal VOC'!$C$7:$D$7</c:f>
              <c:strCache>
                <c:ptCount val="2"/>
                <c:pt idx="0">
                  <c:v>vgg16</c:v>
                </c:pt>
                <c:pt idx="1">
                  <c:v>GRP-HAI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VOC'!$E$5:$G$5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'Pascal VOC'!$E$7:$G$7</c:f>
              <c:numCache>
                <c:formatCode>0.00</c:formatCode>
                <c:ptCount val="3"/>
                <c:pt idx="0">
                  <c:v>4.164987</c:v>
                </c:pt>
                <c:pt idx="1">
                  <c:v>23.026699999999998</c:v>
                </c:pt>
                <c:pt idx="2">
                  <c:v>76.846800000000002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C8-47C6-BD61-CFE0D34F2FFB}"/>
            </c:ext>
          </c:extLst>
        </c:ser>
        <c:ser>
          <c:idx val="3"/>
          <c:order val="2"/>
          <c:tx>
            <c:strRef>
              <c:f>'Pascal VOC'!$C$8:$D$8</c:f>
              <c:strCache>
                <c:ptCount val="2"/>
                <c:pt idx="0">
                  <c:v>vgg16</c:v>
                </c:pt>
                <c:pt idx="1">
                  <c:v>LRP-HAI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VOC'!$E$5:$G$5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'Pascal VOC'!$E$8:$G$8</c:f>
              <c:numCache>
                <c:formatCode>0.00</c:formatCode>
                <c:ptCount val="3"/>
                <c:pt idx="0">
                  <c:v>4.4697009999999997</c:v>
                </c:pt>
                <c:pt idx="1">
                  <c:v>24.589700000000001</c:v>
                </c:pt>
                <c:pt idx="2">
                  <c:v>76.392899999999997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C8-47C6-BD61-CFE0D34F2FFB}"/>
            </c:ext>
          </c:extLst>
        </c:ser>
        <c:ser>
          <c:idx val="5"/>
          <c:order val="3"/>
          <c:tx>
            <c:strRef>
              <c:f>'Pascal VOC'!$C$9:$D$9</c:f>
              <c:strCache>
                <c:ptCount val="2"/>
                <c:pt idx="0">
                  <c:v>res101</c:v>
                </c:pt>
                <c:pt idx="1">
                  <c:v>drl-RPN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VOC'!$E$5:$G$5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'Pascal VOC'!$E$9:$G$9</c:f>
              <c:numCache>
                <c:formatCode>0.00</c:formatCode>
                <c:ptCount val="3"/>
                <c:pt idx="0">
                  <c:v>7.1201480000000004</c:v>
                </c:pt>
                <c:pt idx="1">
                  <c:v>37.865600000000001</c:v>
                </c:pt>
                <c:pt idx="2">
                  <c:v>81.048900000000003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BC8-47C6-BD61-CFE0D34F2FFB}"/>
            </c:ext>
          </c:extLst>
        </c:ser>
        <c:ser>
          <c:idx val="6"/>
          <c:order val="4"/>
          <c:tx>
            <c:strRef>
              <c:f>'Pascal VOC'!$C$10:$D$10</c:f>
              <c:strCache>
                <c:ptCount val="2"/>
                <c:pt idx="0">
                  <c:v>res101</c:v>
                </c:pt>
                <c:pt idx="1">
                  <c:v>GRP-HAI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VOC'!$E$5:$G$5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'Pascal VOC'!$E$10:$G$10</c:f>
              <c:numCache>
                <c:formatCode>0.00</c:formatCode>
                <c:ptCount val="3"/>
                <c:pt idx="0">
                  <c:v>4.3319910000000004</c:v>
                </c:pt>
                <c:pt idx="1">
                  <c:v>19.4922</c:v>
                </c:pt>
                <c:pt idx="2">
                  <c:v>78.776499999999999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BC8-47C6-BD61-CFE0D34F2FFB}"/>
            </c:ext>
          </c:extLst>
        </c:ser>
        <c:ser>
          <c:idx val="7"/>
          <c:order val="5"/>
          <c:tx>
            <c:strRef>
              <c:f>'Pascal VOC'!$C$11:$D$11</c:f>
              <c:strCache>
                <c:ptCount val="2"/>
                <c:pt idx="0">
                  <c:v>res101</c:v>
                </c:pt>
                <c:pt idx="1">
                  <c:v>LRP-HAI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VOC'!$E$5:$G$5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'Pascal VOC'!$E$11:$G$11</c:f>
              <c:numCache>
                <c:formatCode>0.00</c:formatCode>
                <c:ptCount val="3"/>
                <c:pt idx="0">
                  <c:v>4.0714930000000003</c:v>
                </c:pt>
                <c:pt idx="1">
                  <c:v>22.090499999999999</c:v>
                </c:pt>
                <c:pt idx="2">
                  <c:v>80.410600000000002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BC8-47C6-BD61-CFE0D34F2FFB}"/>
            </c:ext>
          </c:extLst>
        </c:ser>
        <c:ser>
          <c:idx val="9"/>
          <c:order val="6"/>
          <c:tx>
            <c:strRef>
              <c:f>'Pascal VOC'!$C$12:$D$12</c:f>
              <c:strCache>
                <c:ptCount val="2"/>
                <c:pt idx="0">
                  <c:v>P4</c:v>
                </c:pt>
                <c:pt idx="1">
                  <c:v>drl-RPN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VOC'!$E$5:$G$5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'Pascal VOC'!$E$12:$G$12</c:f>
              <c:numCache>
                <c:formatCode>0.00</c:formatCode>
                <c:ptCount val="3"/>
                <c:pt idx="0">
                  <c:v>5.8449030000000004</c:v>
                </c:pt>
                <c:pt idx="1">
                  <c:v>33.396599999999999</c:v>
                </c:pt>
                <c:pt idx="2">
                  <c:v>81.078699999999998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BC8-47C6-BD61-CFE0D34F2FFB}"/>
            </c:ext>
          </c:extLst>
        </c:ser>
        <c:ser>
          <c:idx val="10"/>
          <c:order val="7"/>
          <c:tx>
            <c:strRef>
              <c:f>'Pascal VOC'!$C$13:$D$13</c:f>
              <c:strCache>
                <c:ptCount val="2"/>
                <c:pt idx="0">
                  <c:v>P4</c:v>
                </c:pt>
                <c:pt idx="1">
                  <c:v>GRP-HAI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VOC'!$E$5:$G$5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'Pascal VOC'!$E$13:$G$13</c:f>
              <c:numCache>
                <c:formatCode>0.00</c:formatCode>
                <c:ptCount val="3"/>
                <c:pt idx="0">
                  <c:v>2.4333589999999998</c:v>
                </c:pt>
                <c:pt idx="1">
                  <c:v>13.9938</c:v>
                </c:pt>
                <c:pt idx="2">
                  <c:v>79.287800000000004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BC8-47C6-BD61-CFE0D34F2FFB}"/>
            </c:ext>
          </c:extLst>
        </c:ser>
        <c:ser>
          <c:idx val="11"/>
          <c:order val="8"/>
          <c:tx>
            <c:strRef>
              <c:f>'Pascal VOC'!$C$14:$D$14</c:f>
              <c:strCache>
                <c:ptCount val="2"/>
                <c:pt idx="0">
                  <c:v>P4</c:v>
                </c:pt>
                <c:pt idx="1">
                  <c:v>LRP-HAI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VOC'!$E$5:$G$5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'Pascal VOC'!$E$14:$G$14</c:f>
              <c:numCache>
                <c:formatCode>0.00</c:formatCode>
                <c:ptCount val="3"/>
                <c:pt idx="0">
                  <c:v>2.931743</c:v>
                </c:pt>
                <c:pt idx="1">
                  <c:v>16.565999999999999</c:v>
                </c:pt>
                <c:pt idx="2">
                  <c:v>79.756900000000002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BC8-47C6-BD61-CFE0D34F2F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48"/>
        <c:axId val="664558816"/>
        <c:axId val="664555536"/>
      </c:barChart>
      <c:catAx>
        <c:axId val="664558816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664555536"/>
        <c:crosses val="autoZero"/>
        <c:auto val="1"/>
        <c:lblAlgn val="ctr"/>
        <c:lblOffset val="100"/>
        <c:noMultiLvlLbl val="0"/>
      </c:catAx>
      <c:valAx>
        <c:axId val="664555536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#,##0.00_);[Red]\(#,##0.0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664558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pPr>
            <a:r>
              <a:rPr lang="en-US" sz="1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Pascal VOC</a:t>
            </a:r>
            <a:r>
              <a:rPr lang="zh-TW" sz="1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進階結果圖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0" normalizeH="0" baseline="0">
              <a:solidFill>
                <a:sysClr val="windowText" lastClr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'Pascal VOC'!$C$6:$D$6</c:f>
              <c:strCache>
                <c:ptCount val="2"/>
                <c:pt idx="0">
                  <c:v>vgg16</c:v>
                </c:pt>
                <c:pt idx="1">
                  <c:v>drl-RPN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VOC'!$H$5:$I$5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'Pascal VOC'!$H$6:$I$6</c:f>
              <c:numCache>
                <c:formatCode>0.00</c:formatCode>
                <c:ptCount val="2"/>
                <c:pt idx="0">
                  <c:v>2.5516481195464205</c:v>
                </c:pt>
                <c:pt idx="1">
                  <c:v>13.033727412060522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30-49CE-9E88-E5E8A0E4EF0C}"/>
            </c:ext>
          </c:extLst>
        </c:ser>
        <c:ser>
          <c:idx val="2"/>
          <c:order val="1"/>
          <c:tx>
            <c:strRef>
              <c:f>'Pascal VOC'!$C$7:$D$7</c:f>
              <c:strCache>
                <c:ptCount val="2"/>
                <c:pt idx="0">
                  <c:v>vgg16</c:v>
                </c:pt>
                <c:pt idx="1">
                  <c:v>GRP-HAI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VOC'!$H$5:$I$5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'Pascal VOC'!$H$7:$I$7</c:f>
              <c:numCache>
                <c:formatCode>0.00</c:formatCode>
                <c:ptCount val="2"/>
                <c:pt idx="0">
                  <c:v>3.3372910577720649</c:v>
                </c:pt>
                <c:pt idx="1">
                  <c:v>18.450669834023493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30-49CE-9E88-E5E8A0E4EF0C}"/>
            </c:ext>
          </c:extLst>
        </c:ser>
        <c:ser>
          <c:idx val="3"/>
          <c:order val="2"/>
          <c:tx>
            <c:strRef>
              <c:f>'Pascal VOC'!$C$8:$D$8</c:f>
              <c:strCache>
                <c:ptCount val="2"/>
                <c:pt idx="0">
                  <c:v>vgg16</c:v>
                </c:pt>
                <c:pt idx="1">
                  <c:v>LRP-HAI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VOC'!$H$5:$I$5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'Pascal VOC'!$H$8:$I$8</c:f>
              <c:numCache>
                <c:formatCode>0.00</c:formatCode>
                <c:ptCount val="2"/>
                <c:pt idx="0">
                  <c:v>3.1067032131339545</c:v>
                </c:pt>
                <c:pt idx="1">
                  <c:v>17.091277470237944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30-49CE-9E88-E5E8A0E4EF0C}"/>
            </c:ext>
          </c:extLst>
        </c:ser>
        <c:ser>
          <c:idx val="5"/>
          <c:order val="3"/>
          <c:tx>
            <c:strRef>
              <c:f>'Pascal VOC'!$C$9:$D$9</c:f>
              <c:strCache>
                <c:ptCount val="2"/>
                <c:pt idx="0">
                  <c:v>res101</c:v>
                </c:pt>
                <c:pt idx="1">
                  <c:v>drl-RPN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VOC'!$H$5:$I$5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'Pascal VOC'!$H$9:$I$9</c:f>
              <c:numCache>
                <c:formatCode>0.00</c:formatCode>
                <c:ptCount val="2"/>
                <c:pt idx="0">
                  <c:v>2.1404361742584297</c:v>
                </c:pt>
                <c:pt idx="1">
                  <c:v>11.383035858243396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F30-49CE-9E88-E5E8A0E4EF0C}"/>
            </c:ext>
          </c:extLst>
        </c:ser>
        <c:ser>
          <c:idx val="6"/>
          <c:order val="4"/>
          <c:tx>
            <c:strRef>
              <c:f>'Pascal VOC'!$C$10:$D$10</c:f>
              <c:strCache>
                <c:ptCount val="2"/>
                <c:pt idx="0">
                  <c:v>res101</c:v>
                </c:pt>
                <c:pt idx="1">
                  <c:v>GRP-HAI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VOC'!$H$5:$I$5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'Pascal VOC'!$H$10:$I$10</c:f>
              <c:numCache>
                <c:formatCode>0.00</c:formatCode>
                <c:ptCount val="2"/>
                <c:pt idx="0">
                  <c:v>4.0414370876555745</c:v>
                </c:pt>
                <c:pt idx="1">
                  <c:v>18.184825407070328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30-49CE-9E88-E5E8A0E4EF0C}"/>
            </c:ext>
          </c:extLst>
        </c:ser>
        <c:ser>
          <c:idx val="7"/>
          <c:order val="5"/>
          <c:tx>
            <c:strRef>
              <c:f>'Pascal VOC'!$C$11:$D$11</c:f>
              <c:strCache>
                <c:ptCount val="2"/>
                <c:pt idx="0">
                  <c:v>res101</c:v>
                </c:pt>
                <c:pt idx="1">
                  <c:v>LRP-HAI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VOC'!$H$5:$I$5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'Pascal VOC'!$H$11:$I$11</c:f>
              <c:numCache>
                <c:formatCode>0.00</c:formatCode>
                <c:ptCount val="2"/>
                <c:pt idx="0">
                  <c:v>3.6400534166270573</c:v>
                </c:pt>
                <c:pt idx="1">
                  <c:v>19.749659400126685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F30-49CE-9E88-E5E8A0E4EF0C}"/>
            </c:ext>
          </c:extLst>
        </c:ser>
        <c:ser>
          <c:idx val="9"/>
          <c:order val="6"/>
          <c:tx>
            <c:strRef>
              <c:f>'Pascal VOC'!$C$12:$D$12</c:f>
              <c:strCache>
                <c:ptCount val="2"/>
                <c:pt idx="0">
                  <c:v>P4</c:v>
                </c:pt>
                <c:pt idx="1">
                  <c:v>drl-RPN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VOC'!$H$5:$I$5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'Pascal VOC'!$H$12:$I$12</c:f>
              <c:numCache>
                <c:formatCode>0.00</c:formatCode>
                <c:ptCount val="2"/>
                <c:pt idx="0">
                  <c:v>2.4277531245695672</c:v>
                </c:pt>
                <c:pt idx="1">
                  <c:v>13.871692994734042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F30-49CE-9E88-E5E8A0E4EF0C}"/>
            </c:ext>
          </c:extLst>
        </c:ser>
        <c:ser>
          <c:idx val="10"/>
          <c:order val="7"/>
          <c:tx>
            <c:strRef>
              <c:f>'Pascal VOC'!$C$13:$D$13</c:f>
              <c:strCache>
                <c:ptCount val="2"/>
                <c:pt idx="0">
                  <c:v>P4</c:v>
                </c:pt>
                <c:pt idx="1">
                  <c:v>GRP-HAI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VOC'!$H$5:$I$5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'Pascal VOC'!$H$13:$I$13</c:f>
              <c:numCache>
                <c:formatCode>0.00</c:formatCode>
                <c:ptCount val="2"/>
                <c:pt idx="0">
                  <c:v>5.6659234803984626</c:v>
                </c:pt>
                <c:pt idx="1">
                  <c:v>32.583683706349952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F30-49CE-9E88-E5E8A0E4EF0C}"/>
            </c:ext>
          </c:extLst>
        </c:ser>
        <c:ser>
          <c:idx val="11"/>
          <c:order val="8"/>
          <c:tx>
            <c:strRef>
              <c:f>'Pascal VOC'!$C$14:$D$14</c:f>
              <c:strCache>
                <c:ptCount val="2"/>
                <c:pt idx="0">
                  <c:v>P4</c:v>
                </c:pt>
                <c:pt idx="1">
                  <c:v>LRP-HAI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'Pascal VOC'!$H$5:$I$5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'Pascal VOC'!$H$14:$I$14</c:f>
              <c:numCache>
                <c:formatCode>0.00</c:formatCode>
                <c:ptCount val="2"/>
                <c:pt idx="0">
                  <c:v>4.8144935409875655</c:v>
                </c:pt>
                <c:pt idx="1">
                  <c:v>27.204601494742207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F30-49CE-9E88-E5E8A0E4EF0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48"/>
        <c:axId val="664515848"/>
        <c:axId val="664512240"/>
      </c:barChart>
      <c:catAx>
        <c:axId val="664515848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64512240"/>
        <c:crosses val="autoZero"/>
        <c:auto val="1"/>
        <c:lblAlgn val="ctr"/>
        <c:lblOffset val="100"/>
        <c:noMultiLvlLbl val="0"/>
      </c:catAx>
      <c:valAx>
        <c:axId val="6645122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#,##0.00_);[Red]\(#,##0.0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64515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ysClr val="windowText" lastClr="000000"/>
          </a:solidFill>
        </a:defRPr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defRPr>
            </a:pPr>
            <a:r>
              <a:rPr 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骨髓細胞資料集</a:t>
            </a:r>
            <a:r>
              <a:rPr 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</a:t>
            </a:r>
            <a:r>
              <a:rPr 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結果圖</a:t>
            </a:r>
            <a:r>
              <a:rPr 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0" normalizeH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骨髓細胞資料集1!$C$6:$D$6</c:f>
              <c:strCache>
                <c:ptCount val="2"/>
                <c:pt idx="0">
                  <c:v>vgg16</c:v>
                </c:pt>
                <c:pt idx="1">
                  <c:v>drl-RPN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</c:strCache>
            </c:strRef>
          </c:cat>
          <c:val>
            <c:numRef>
              <c:f>骨髓細胞資料集1!$E$6:$J$6</c:f>
              <c:numCache>
                <c:formatCode>0.00</c:formatCode>
                <c:ptCount val="3"/>
                <c:pt idx="0">
                  <c:v>71.775900000000007</c:v>
                </c:pt>
                <c:pt idx="1">
                  <c:v>89.095399999999998</c:v>
                </c:pt>
                <c:pt idx="2">
                  <c:v>81.367900000000006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52-4A50-BF27-A7EE7F285C95}"/>
            </c:ext>
          </c:extLst>
        </c:ser>
        <c:ser>
          <c:idx val="1"/>
          <c:order val="1"/>
          <c:tx>
            <c:strRef>
              <c:f>骨髓細胞資料集1!$C$7:$D$7</c:f>
              <c:strCache>
                <c:ptCount val="2"/>
                <c:pt idx="0">
                  <c:v>vgg16</c:v>
                </c:pt>
                <c:pt idx="1">
                  <c:v>GRP-HAI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</c:strCache>
            </c:strRef>
          </c:cat>
          <c:val>
            <c:numRef>
              <c:f>骨髓細胞資料集1!$E$7:$J$7</c:f>
              <c:numCache>
                <c:formatCode>0.00</c:formatCode>
                <c:ptCount val="3"/>
                <c:pt idx="0">
                  <c:v>72.320499999999996</c:v>
                </c:pt>
                <c:pt idx="1">
                  <c:v>89.792699999999996</c:v>
                </c:pt>
                <c:pt idx="2">
                  <c:v>82.120800000000003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52-4A50-BF27-A7EE7F285C95}"/>
            </c:ext>
          </c:extLst>
        </c:ser>
        <c:ser>
          <c:idx val="2"/>
          <c:order val="2"/>
          <c:tx>
            <c:strRef>
              <c:f>骨髓細胞資料集1!$C$8:$D$8</c:f>
              <c:strCache>
                <c:ptCount val="2"/>
                <c:pt idx="0">
                  <c:v>vgg16</c:v>
                </c:pt>
                <c:pt idx="1">
                  <c:v>LRP-HAI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</c:strCache>
            </c:strRef>
          </c:cat>
          <c:val>
            <c:numRef>
              <c:f>骨髓細胞資料集1!$E$8:$J$8</c:f>
              <c:numCache>
                <c:formatCode>0.00</c:formatCode>
                <c:ptCount val="3"/>
                <c:pt idx="0">
                  <c:v>72.374099999999999</c:v>
                </c:pt>
                <c:pt idx="1">
                  <c:v>88.826700000000002</c:v>
                </c:pt>
                <c:pt idx="2">
                  <c:v>81.153800000000004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52-4A50-BF27-A7EE7F285C95}"/>
            </c:ext>
          </c:extLst>
        </c:ser>
        <c:ser>
          <c:idx val="3"/>
          <c:order val="3"/>
          <c:tx>
            <c:strRef>
              <c:f>骨髓細胞資料集1!$C$9:$D$9</c:f>
              <c:strCache>
                <c:ptCount val="2"/>
                <c:pt idx="0">
                  <c:v>res101</c:v>
                </c:pt>
                <c:pt idx="1">
                  <c:v>drl-RPN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</c:strCache>
            </c:strRef>
          </c:cat>
          <c:val>
            <c:numRef>
              <c:f>骨髓細胞資料集1!$E$9:$J$9</c:f>
              <c:numCache>
                <c:formatCode>0.00</c:formatCode>
                <c:ptCount val="3"/>
                <c:pt idx="0">
                  <c:v>74.577300000000008</c:v>
                </c:pt>
                <c:pt idx="1">
                  <c:v>92.374200000000002</c:v>
                </c:pt>
                <c:pt idx="2">
                  <c:v>79.851799999999997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52-4A50-BF27-A7EE7F285C95}"/>
            </c:ext>
          </c:extLst>
        </c:ser>
        <c:ser>
          <c:idx val="4"/>
          <c:order val="4"/>
          <c:tx>
            <c:strRef>
              <c:f>骨髓細胞資料集1!$C$10:$D$10</c:f>
              <c:strCache>
                <c:ptCount val="2"/>
                <c:pt idx="0">
                  <c:v>res101</c:v>
                </c:pt>
                <c:pt idx="1">
                  <c:v>GRP-HAI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</c:strCache>
            </c:strRef>
          </c:cat>
          <c:val>
            <c:numRef>
              <c:f>骨髓細胞資料集1!$E$10:$J$10</c:f>
              <c:numCache>
                <c:formatCode>0.00</c:formatCode>
                <c:ptCount val="3"/>
                <c:pt idx="0">
                  <c:v>73.285599999999988</c:v>
                </c:pt>
                <c:pt idx="1">
                  <c:v>91.766300000000001</c:v>
                </c:pt>
                <c:pt idx="2">
                  <c:v>79.501000000000005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52-4A50-BF27-A7EE7F285C95}"/>
            </c:ext>
          </c:extLst>
        </c:ser>
        <c:ser>
          <c:idx val="5"/>
          <c:order val="5"/>
          <c:tx>
            <c:strRef>
              <c:f>骨髓細胞資料集1!$C$11:$D$11</c:f>
              <c:strCache>
                <c:ptCount val="2"/>
                <c:pt idx="0">
                  <c:v>res101</c:v>
                </c:pt>
                <c:pt idx="1">
                  <c:v>LRP-HAI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</c:strCache>
            </c:strRef>
          </c:cat>
          <c:val>
            <c:numRef>
              <c:f>骨髓細胞資料集1!$E$11:$J$11</c:f>
              <c:numCache>
                <c:formatCode>0.00</c:formatCode>
                <c:ptCount val="3"/>
                <c:pt idx="0">
                  <c:v>73.839699999999993</c:v>
                </c:pt>
                <c:pt idx="1">
                  <c:v>92.590800000000002</c:v>
                </c:pt>
                <c:pt idx="2">
                  <c:v>79.477800000000002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952-4A50-BF27-A7EE7F285C95}"/>
            </c:ext>
          </c:extLst>
        </c:ser>
        <c:ser>
          <c:idx val="6"/>
          <c:order val="6"/>
          <c:tx>
            <c:strRef>
              <c:f>骨髓細胞資料集1!$C$12:$D$12</c:f>
              <c:strCache>
                <c:ptCount val="2"/>
                <c:pt idx="0">
                  <c:v>P4</c:v>
                </c:pt>
                <c:pt idx="1">
                  <c:v>drl-RPN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</c:strCache>
            </c:strRef>
          </c:cat>
          <c:val>
            <c:numRef>
              <c:f>骨髓細胞資料集1!$E$12:$J$12</c:f>
              <c:numCache>
                <c:formatCode>0.00</c:formatCode>
                <c:ptCount val="3"/>
                <c:pt idx="0">
                  <c:v>72.522220000000004</c:v>
                </c:pt>
                <c:pt idx="1">
                  <c:v>90.784500000000008</c:v>
                </c:pt>
                <c:pt idx="2">
                  <c:v>81.600899999999996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952-4A50-BF27-A7EE7F285C95}"/>
            </c:ext>
          </c:extLst>
        </c:ser>
        <c:ser>
          <c:idx val="7"/>
          <c:order val="7"/>
          <c:tx>
            <c:strRef>
              <c:f>骨髓細胞資料集1!$C$13:$D$13</c:f>
              <c:strCache>
                <c:ptCount val="2"/>
                <c:pt idx="0">
                  <c:v>P4</c:v>
                </c:pt>
                <c:pt idx="1">
                  <c:v>GRP-HAI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</c:strCache>
            </c:strRef>
          </c:cat>
          <c:val>
            <c:numRef>
              <c:f>骨髓細胞資料集1!$E$13:$J$13</c:f>
              <c:numCache>
                <c:formatCode>0.00</c:formatCode>
                <c:ptCount val="3"/>
                <c:pt idx="0">
                  <c:v>74.634399999999999</c:v>
                </c:pt>
                <c:pt idx="1">
                  <c:v>93.134600000000006</c:v>
                </c:pt>
                <c:pt idx="2">
                  <c:v>82.145200000000003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952-4A50-BF27-A7EE7F285C95}"/>
            </c:ext>
          </c:extLst>
        </c:ser>
        <c:ser>
          <c:idx val="8"/>
          <c:order val="8"/>
          <c:tx>
            <c:strRef>
              <c:f>骨髓細胞資料集1!$C$14:$D$14</c:f>
              <c:strCache>
                <c:ptCount val="2"/>
                <c:pt idx="0">
                  <c:v>P4</c:v>
                </c:pt>
                <c:pt idx="1">
                  <c:v>LRP-HAI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</c:strCache>
            </c:strRef>
          </c:cat>
          <c:val>
            <c:numRef>
              <c:f>骨髓細胞資料集1!$E$14:$J$14</c:f>
              <c:numCache>
                <c:formatCode>0.00</c:formatCode>
                <c:ptCount val="3"/>
                <c:pt idx="0">
                  <c:v>74.044799999999995</c:v>
                </c:pt>
                <c:pt idx="1">
                  <c:v>90.718600000000009</c:v>
                </c:pt>
                <c:pt idx="2">
                  <c:v>81.5916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952-4A50-BF27-A7EE7F285C95}"/>
            </c:ext>
          </c:extLst>
        </c:ser>
        <c:ser>
          <c:idx val="9"/>
          <c:order val="9"/>
          <c:tx>
            <c:strRef>
              <c:f>骨髓細胞資料集1!$C$15:$D$15</c:f>
              <c:strCache>
                <c:ptCount val="2"/>
                <c:pt idx="0">
                  <c:v>P4</c:v>
                </c:pt>
                <c:pt idx="1">
                  <c:v>LRP-HAI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</c:strCache>
            </c:strRef>
          </c:cat>
          <c:val>
            <c:numRef>
              <c:f>骨髓細胞資料集1!$E$15:$J$15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9-D952-4A50-BF27-A7EE7F285C95}"/>
            </c:ext>
          </c:extLst>
        </c:ser>
        <c:ser>
          <c:idx val="10"/>
          <c:order val="10"/>
          <c:tx>
            <c:strRef>
              <c:f>骨髓細胞資料集1!$C$16:$D$16</c:f>
              <c:strCache>
                <c:ptCount val="2"/>
                <c:pt idx="0">
                  <c:v>P4</c:v>
                </c:pt>
                <c:pt idx="1">
                  <c:v>LRP-HAI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</c:strCache>
            </c:strRef>
          </c:cat>
          <c:val>
            <c:numRef>
              <c:f>骨髓細胞資料集1!$E$16:$J$16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A-D952-4A50-BF27-A7EE7F285C95}"/>
            </c:ext>
          </c:extLst>
        </c:ser>
        <c:ser>
          <c:idx val="11"/>
          <c:order val="11"/>
          <c:tx>
            <c:strRef>
              <c:f>骨髓細胞資料集1!$C$17:$D$17</c:f>
              <c:strCache>
                <c:ptCount val="2"/>
                <c:pt idx="0">
                  <c:v>P4</c:v>
                </c:pt>
                <c:pt idx="1">
                  <c:v>LRP-HAI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</c:v>
                </c:pt>
                <c:pt idx="1">
                  <c:v>AP_50</c:v>
                </c:pt>
                <c:pt idx="2">
                  <c:v>AP_75</c:v>
                </c:pt>
              </c:strCache>
            </c:strRef>
          </c:cat>
          <c:val>
            <c:numRef>
              <c:f>骨髓細胞資料集1!$E$17:$J$17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B-D952-4A50-BF27-A7EE7F285C9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606257760"/>
        <c:axId val="606262024"/>
      </c:barChart>
      <c:catAx>
        <c:axId val="606257760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606262024"/>
        <c:crosses val="autoZero"/>
        <c:auto val="1"/>
        <c:lblAlgn val="ctr"/>
        <c:lblOffset val="100"/>
        <c:noMultiLvlLbl val="0"/>
      </c:catAx>
      <c:valAx>
        <c:axId val="606262024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606257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defRPr>
            </a:pPr>
            <a:r>
              <a:rPr 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骨髓細胞資料集</a:t>
            </a:r>
            <a:r>
              <a:rPr 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</a:t>
            </a:r>
            <a:r>
              <a:rPr 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結果圖</a:t>
            </a:r>
            <a:r>
              <a:rPr 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骨髓細胞資料集1!$C$6:$D$6</c:f>
              <c:strCache>
                <c:ptCount val="2"/>
                <c:pt idx="0">
                  <c:v>vgg16</c:v>
                </c:pt>
                <c:pt idx="1">
                  <c:v>drl-RPN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AP_s</c:v>
                </c:pt>
                <c:pt idx="1">
                  <c:v>AP_m</c:v>
                </c:pt>
                <c:pt idx="2">
                  <c:v>AP_l</c:v>
                </c:pt>
              </c:strCache>
            </c:strRef>
          </c:cat>
          <c:val>
            <c:numRef>
              <c:f>骨髓細胞資料集1!$E$6:$J$6</c:f>
              <c:numCache>
                <c:formatCode>0.00</c:formatCode>
                <c:ptCount val="3"/>
                <c:pt idx="0">
                  <c:v>91.326700000000002</c:v>
                </c:pt>
                <c:pt idx="1">
                  <c:v>89.02640000000001</c:v>
                </c:pt>
                <c:pt idx="2">
                  <c:v>70.996300000000005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2-417B-8FB8-97B9E1EBD83B}"/>
            </c:ext>
          </c:extLst>
        </c:ser>
        <c:ser>
          <c:idx val="1"/>
          <c:order val="1"/>
          <c:tx>
            <c:strRef>
              <c:f>骨髓細胞資料集1!$C$7:$D$7</c:f>
              <c:strCache>
                <c:ptCount val="2"/>
                <c:pt idx="0">
                  <c:v>vgg16</c:v>
                </c:pt>
                <c:pt idx="1">
                  <c:v>GRP-HAI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AP_s</c:v>
                </c:pt>
                <c:pt idx="1">
                  <c:v>AP_m</c:v>
                </c:pt>
                <c:pt idx="2">
                  <c:v>AP_l</c:v>
                </c:pt>
              </c:strCache>
            </c:strRef>
          </c:cat>
          <c:val>
            <c:numRef>
              <c:f>骨髓細胞資料集1!$E$7:$J$7</c:f>
              <c:numCache>
                <c:formatCode>0.00</c:formatCode>
                <c:ptCount val="3"/>
                <c:pt idx="0">
                  <c:v>91.326700000000002</c:v>
                </c:pt>
                <c:pt idx="1">
                  <c:v>90.198000000000008</c:v>
                </c:pt>
                <c:pt idx="2">
                  <c:v>71.019199999999998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B2-417B-8FB8-97B9E1EBD83B}"/>
            </c:ext>
          </c:extLst>
        </c:ser>
        <c:ser>
          <c:idx val="2"/>
          <c:order val="2"/>
          <c:tx>
            <c:strRef>
              <c:f>骨髓細胞資料集1!$C$8:$D$8</c:f>
              <c:strCache>
                <c:ptCount val="2"/>
                <c:pt idx="0">
                  <c:v>vgg16</c:v>
                </c:pt>
                <c:pt idx="1">
                  <c:v>LRP-HAI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AP_s</c:v>
                </c:pt>
                <c:pt idx="1">
                  <c:v>AP_m</c:v>
                </c:pt>
                <c:pt idx="2">
                  <c:v>AP_l</c:v>
                </c:pt>
              </c:strCache>
            </c:strRef>
          </c:cat>
          <c:val>
            <c:numRef>
              <c:f>骨髓細胞資料集1!$E$8:$J$8</c:f>
              <c:numCache>
                <c:formatCode>0.00</c:formatCode>
                <c:ptCount val="3"/>
                <c:pt idx="0">
                  <c:v>91.326700000000002</c:v>
                </c:pt>
                <c:pt idx="1">
                  <c:v>89.224400000000003</c:v>
                </c:pt>
                <c:pt idx="2">
                  <c:v>71.829399999999993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B2-417B-8FB8-97B9E1EBD83B}"/>
            </c:ext>
          </c:extLst>
        </c:ser>
        <c:ser>
          <c:idx val="3"/>
          <c:order val="3"/>
          <c:tx>
            <c:strRef>
              <c:f>骨髓細胞資料集1!$C$9:$D$9</c:f>
              <c:strCache>
                <c:ptCount val="2"/>
                <c:pt idx="0">
                  <c:v>res101</c:v>
                </c:pt>
                <c:pt idx="1">
                  <c:v>drl-RPN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AP_s</c:v>
                </c:pt>
                <c:pt idx="1">
                  <c:v>AP_m</c:v>
                </c:pt>
                <c:pt idx="2">
                  <c:v>AP_l</c:v>
                </c:pt>
              </c:strCache>
            </c:strRef>
          </c:cat>
          <c:val>
            <c:numRef>
              <c:f>骨髓細胞資料集1!$E$9:$J$9</c:f>
              <c:numCache>
                <c:formatCode>0.00</c:formatCode>
                <c:ptCount val="3"/>
                <c:pt idx="0">
                  <c:v>94.673300000000012</c:v>
                </c:pt>
                <c:pt idx="1">
                  <c:v>90.066000000000003</c:v>
                </c:pt>
                <c:pt idx="2">
                  <c:v>73.039200000000008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B2-417B-8FB8-97B9E1EBD83B}"/>
            </c:ext>
          </c:extLst>
        </c:ser>
        <c:ser>
          <c:idx val="4"/>
          <c:order val="4"/>
          <c:tx>
            <c:strRef>
              <c:f>骨髓細胞資料集1!$C$10:$D$10</c:f>
              <c:strCache>
                <c:ptCount val="2"/>
                <c:pt idx="0">
                  <c:v>res101</c:v>
                </c:pt>
                <c:pt idx="1">
                  <c:v>GRP-HAI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AP_s</c:v>
                </c:pt>
                <c:pt idx="1">
                  <c:v>AP_m</c:v>
                </c:pt>
                <c:pt idx="2">
                  <c:v>AP_l</c:v>
                </c:pt>
              </c:strCache>
            </c:strRef>
          </c:cat>
          <c:val>
            <c:numRef>
              <c:f>骨髓細胞資料集1!$E$10:$J$10</c:f>
              <c:numCache>
                <c:formatCode>0.00</c:formatCode>
                <c:ptCount val="3"/>
                <c:pt idx="0">
                  <c:v>92.673299999999998</c:v>
                </c:pt>
                <c:pt idx="1">
                  <c:v>90.891100000000009</c:v>
                </c:pt>
                <c:pt idx="2">
                  <c:v>70.805899999999994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B2-417B-8FB8-97B9E1EBD83B}"/>
            </c:ext>
          </c:extLst>
        </c:ser>
        <c:ser>
          <c:idx val="5"/>
          <c:order val="5"/>
          <c:tx>
            <c:strRef>
              <c:f>骨髓細胞資料集1!$C$11:$D$11</c:f>
              <c:strCache>
                <c:ptCount val="2"/>
                <c:pt idx="0">
                  <c:v>res101</c:v>
                </c:pt>
                <c:pt idx="1">
                  <c:v>LRP-HAI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AP_s</c:v>
                </c:pt>
                <c:pt idx="1">
                  <c:v>AP_m</c:v>
                </c:pt>
                <c:pt idx="2">
                  <c:v>AP_l</c:v>
                </c:pt>
              </c:strCache>
            </c:strRef>
          </c:cat>
          <c:val>
            <c:numRef>
              <c:f>骨髓細胞資料集1!$E$11:$J$11</c:f>
              <c:numCache>
                <c:formatCode>0.00</c:formatCode>
                <c:ptCount val="3"/>
                <c:pt idx="0">
                  <c:v>92.673299999999998</c:v>
                </c:pt>
                <c:pt idx="1">
                  <c:v>90.230999999999995</c:v>
                </c:pt>
                <c:pt idx="2">
                  <c:v>72.070599999999999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EB2-417B-8FB8-97B9E1EBD83B}"/>
            </c:ext>
          </c:extLst>
        </c:ser>
        <c:ser>
          <c:idx val="6"/>
          <c:order val="6"/>
          <c:tx>
            <c:strRef>
              <c:f>骨髓細胞資料集1!$C$12:$D$12</c:f>
              <c:strCache>
                <c:ptCount val="2"/>
                <c:pt idx="0">
                  <c:v>P4</c:v>
                </c:pt>
                <c:pt idx="1">
                  <c:v>drl-RPN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AP_s</c:v>
                </c:pt>
                <c:pt idx="1">
                  <c:v>AP_m</c:v>
                </c:pt>
                <c:pt idx="2">
                  <c:v>AP_l</c:v>
                </c:pt>
              </c:strCache>
            </c:strRef>
          </c:cat>
          <c:val>
            <c:numRef>
              <c:f>骨髓細胞資料集1!$E$12:$J$12</c:f>
              <c:numCache>
                <c:formatCode>0.00</c:formatCode>
                <c:ptCount val="3"/>
                <c:pt idx="0">
                  <c:v>94.673300000000012</c:v>
                </c:pt>
                <c:pt idx="1">
                  <c:v>91.138599999999997</c:v>
                </c:pt>
                <c:pt idx="2">
                  <c:v>73.526600000000002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EB2-417B-8FB8-97B9E1EBD83B}"/>
            </c:ext>
          </c:extLst>
        </c:ser>
        <c:ser>
          <c:idx val="7"/>
          <c:order val="7"/>
          <c:tx>
            <c:strRef>
              <c:f>骨髓細胞資料集1!$C$13:$D$13</c:f>
              <c:strCache>
                <c:ptCount val="2"/>
                <c:pt idx="0">
                  <c:v>P4</c:v>
                </c:pt>
                <c:pt idx="1">
                  <c:v>GRP-HAI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AP_s</c:v>
                </c:pt>
                <c:pt idx="1">
                  <c:v>AP_m</c:v>
                </c:pt>
                <c:pt idx="2">
                  <c:v>AP_l</c:v>
                </c:pt>
              </c:strCache>
            </c:strRef>
          </c:cat>
          <c:val>
            <c:numRef>
              <c:f>骨髓細胞資料集1!$E$13:$J$13</c:f>
              <c:numCache>
                <c:formatCode>0.00</c:formatCode>
                <c:ptCount val="3"/>
                <c:pt idx="0">
                  <c:v>94.673300000000012</c:v>
                </c:pt>
                <c:pt idx="1">
                  <c:v>90.115499999999997</c:v>
                </c:pt>
                <c:pt idx="2">
                  <c:v>76.409300000000002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EB2-417B-8FB8-97B9E1EBD83B}"/>
            </c:ext>
          </c:extLst>
        </c:ser>
        <c:ser>
          <c:idx val="8"/>
          <c:order val="8"/>
          <c:tx>
            <c:strRef>
              <c:f>骨髓細胞資料集1!$C$14:$D$14</c:f>
              <c:strCache>
                <c:ptCount val="2"/>
                <c:pt idx="0">
                  <c:v>P4</c:v>
                </c:pt>
                <c:pt idx="1">
                  <c:v>LRP-HAI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AP_s</c:v>
                </c:pt>
                <c:pt idx="1">
                  <c:v>AP_m</c:v>
                </c:pt>
                <c:pt idx="2">
                  <c:v>AP_l</c:v>
                </c:pt>
              </c:strCache>
            </c:strRef>
          </c:cat>
          <c:val>
            <c:numRef>
              <c:f>骨髓細胞資料集1!$E$14:$J$14</c:f>
              <c:numCache>
                <c:formatCode>0.00</c:formatCode>
                <c:ptCount val="3"/>
                <c:pt idx="0">
                  <c:v>94.673300000000012</c:v>
                </c:pt>
                <c:pt idx="1">
                  <c:v>89.009900000000002</c:v>
                </c:pt>
                <c:pt idx="2">
                  <c:v>75.7239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EB2-417B-8FB8-97B9E1EBD83B}"/>
            </c:ext>
          </c:extLst>
        </c:ser>
        <c:ser>
          <c:idx val="9"/>
          <c:order val="9"/>
          <c:tx>
            <c:strRef>
              <c:f>骨髓細胞資料集1!$C$15:$D$15</c:f>
              <c:strCache>
                <c:ptCount val="2"/>
                <c:pt idx="0">
                  <c:v>P4</c:v>
                </c:pt>
                <c:pt idx="1">
                  <c:v>LRP-HAI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AP_s</c:v>
                </c:pt>
                <c:pt idx="1">
                  <c:v>AP_m</c:v>
                </c:pt>
                <c:pt idx="2">
                  <c:v>AP_l</c:v>
                </c:pt>
              </c:strCache>
            </c:strRef>
          </c:cat>
          <c:val>
            <c:numRef>
              <c:f>骨髓細胞資料集1!$E$15:$J$15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9-2EB2-417B-8FB8-97B9E1EBD83B}"/>
            </c:ext>
          </c:extLst>
        </c:ser>
        <c:ser>
          <c:idx val="10"/>
          <c:order val="10"/>
          <c:tx>
            <c:strRef>
              <c:f>骨髓細胞資料集1!$C$16:$D$16</c:f>
              <c:strCache>
                <c:ptCount val="2"/>
                <c:pt idx="0">
                  <c:v>P4</c:v>
                </c:pt>
                <c:pt idx="1">
                  <c:v>LRP-HAI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AP_s</c:v>
                </c:pt>
                <c:pt idx="1">
                  <c:v>AP_m</c:v>
                </c:pt>
                <c:pt idx="2">
                  <c:v>AP_l</c:v>
                </c:pt>
              </c:strCache>
            </c:strRef>
          </c:cat>
          <c:val>
            <c:numRef>
              <c:f>骨髓細胞資料集1!$E$16:$J$16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A-2EB2-417B-8FB8-97B9E1EBD83B}"/>
            </c:ext>
          </c:extLst>
        </c:ser>
        <c:ser>
          <c:idx val="11"/>
          <c:order val="11"/>
          <c:tx>
            <c:strRef>
              <c:f>骨髓細胞資料集1!$C$17:$D$17</c:f>
              <c:strCache>
                <c:ptCount val="2"/>
                <c:pt idx="0">
                  <c:v>P4</c:v>
                </c:pt>
                <c:pt idx="1">
                  <c:v>LRP-HAI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骨髓細胞資料集1!$E$5:$J$5</c:f>
              <c:strCache>
                <c:ptCount val="3"/>
                <c:pt idx="0">
                  <c:v>AP_s</c:v>
                </c:pt>
                <c:pt idx="1">
                  <c:v>AP_m</c:v>
                </c:pt>
                <c:pt idx="2">
                  <c:v>AP_l</c:v>
                </c:pt>
              </c:strCache>
            </c:strRef>
          </c:cat>
          <c:val>
            <c:numRef>
              <c:f>骨髓細胞資料集1!$E$17:$J$17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B-2EB2-417B-8FB8-97B9E1EBD8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606257760"/>
        <c:axId val="606262024"/>
      </c:barChart>
      <c:catAx>
        <c:axId val="606257760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06262024"/>
        <c:crosses val="autoZero"/>
        <c:auto val="1"/>
        <c:lblAlgn val="ctr"/>
        <c:lblOffset val="100"/>
        <c:noMultiLvlLbl val="0"/>
      </c:catAx>
      <c:valAx>
        <c:axId val="606262024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06257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defRPr>
            </a:pPr>
            <a:r>
              <a:rPr 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骨髓細胞資料集</a:t>
            </a:r>
            <a:r>
              <a:rPr 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</a:t>
            </a:r>
            <a:r>
              <a:rPr 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結果圖</a:t>
            </a:r>
            <a:r>
              <a:rPr 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骨髓細胞資料集1!$C$6:$D$6</c:f>
              <c:strCache>
                <c:ptCount val="2"/>
                <c:pt idx="0">
                  <c:v>vgg16</c:v>
                </c:pt>
                <c:pt idx="1">
                  <c:v>drl-RPN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AR_1</c:v>
                </c:pt>
                <c:pt idx="1">
                  <c:v>AR_10</c:v>
                </c:pt>
                <c:pt idx="2">
                  <c:v>AR_100</c:v>
                </c:pt>
              </c:strCache>
            </c:strRef>
          </c:cat>
          <c:val>
            <c:numRef>
              <c:f>骨髓細胞資料集1!$K$6:$P$6</c:f>
              <c:numCache>
                <c:formatCode>0.00</c:formatCode>
                <c:ptCount val="3"/>
                <c:pt idx="0">
                  <c:v>61.475299999999997</c:v>
                </c:pt>
                <c:pt idx="1">
                  <c:v>82.954399999999993</c:v>
                </c:pt>
                <c:pt idx="2">
                  <c:v>82.954399999999993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DC-4E17-B599-290C071AE52B}"/>
            </c:ext>
          </c:extLst>
        </c:ser>
        <c:ser>
          <c:idx val="1"/>
          <c:order val="1"/>
          <c:tx>
            <c:strRef>
              <c:f>骨髓細胞資料集1!$C$7:$D$7</c:f>
              <c:strCache>
                <c:ptCount val="2"/>
                <c:pt idx="0">
                  <c:v>vgg16</c:v>
                </c:pt>
                <c:pt idx="1">
                  <c:v>GRP-HAI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AR_1</c:v>
                </c:pt>
                <c:pt idx="1">
                  <c:v>AR_10</c:v>
                </c:pt>
                <c:pt idx="2">
                  <c:v>AR_100</c:v>
                </c:pt>
              </c:strCache>
            </c:strRef>
          </c:cat>
          <c:val>
            <c:numRef>
              <c:f>骨髓細胞資料集1!$K$7:$P$7</c:f>
              <c:numCache>
                <c:formatCode>0.00</c:formatCode>
                <c:ptCount val="3"/>
                <c:pt idx="0">
                  <c:v>59.965699999999998</c:v>
                </c:pt>
                <c:pt idx="1">
                  <c:v>81.590699999999998</c:v>
                </c:pt>
                <c:pt idx="2">
                  <c:v>81.590699999999998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DC-4E17-B599-290C071AE52B}"/>
            </c:ext>
          </c:extLst>
        </c:ser>
        <c:ser>
          <c:idx val="2"/>
          <c:order val="2"/>
          <c:tx>
            <c:strRef>
              <c:f>骨髓細胞資料集1!$C$8:$D$8</c:f>
              <c:strCache>
                <c:ptCount val="2"/>
                <c:pt idx="0">
                  <c:v>vgg16</c:v>
                </c:pt>
                <c:pt idx="1">
                  <c:v>LRP-HAI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AR_1</c:v>
                </c:pt>
                <c:pt idx="1">
                  <c:v>AR_10</c:v>
                </c:pt>
                <c:pt idx="2">
                  <c:v>AR_100</c:v>
                </c:pt>
              </c:strCache>
            </c:strRef>
          </c:cat>
          <c:val>
            <c:numRef>
              <c:f>骨髓細胞資料集1!$K$8:$P$8</c:f>
              <c:numCache>
                <c:formatCode>0.00</c:formatCode>
                <c:ptCount val="3"/>
                <c:pt idx="0">
                  <c:v>61.581899999999997</c:v>
                </c:pt>
                <c:pt idx="1">
                  <c:v>83.154499999999999</c:v>
                </c:pt>
                <c:pt idx="2">
                  <c:v>83.154499999999999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4DC-4E17-B599-290C071AE52B}"/>
            </c:ext>
          </c:extLst>
        </c:ser>
        <c:ser>
          <c:idx val="3"/>
          <c:order val="3"/>
          <c:tx>
            <c:strRef>
              <c:f>骨髓細胞資料集1!$C$9:$D$9</c:f>
              <c:strCache>
                <c:ptCount val="2"/>
                <c:pt idx="0">
                  <c:v>res101</c:v>
                </c:pt>
                <c:pt idx="1">
                  <c:v>drl-RPN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AR_1</c:v>
                </c:pt>
                <c:pt idx="1">
                  <c:v>AR_10</c:v>
                </c:pt>
                <c:pt idx="2">
                  <c:v>AR_100</c:v>
                </c:pt>
              </c:strCache>
            </c:strRef>
          </c:cat>
          <c:val>
            <c:numRef>
              <c:f>骨髓細胞資料集1!$K$9:$P$9</c:f>
              <c:numCache>
                <c:formatCode>0.00</c:formatCode>
                <c:ptCount val="3"/>
                <c:pt idx="0">
                  <c:v>59.243199999999995</c:v>
                </c:pt>
                <c:pt idx="1">
                  <c:v>82.070599999999999</c:v>
                </c:pt>
                <c:pt idx="2">
                  <c:v>82.070599999999999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4DC-4E17-B599-290C071AE52B}"/>
            </c:ext>
          </c:extLst>
        </c:ser>
        <c:ser>
          <c:idx val="4"/>
          <c:order val="4"/>
          <c:tx>
            <c:strRef>
              <c:f>骨髓細胞資料集1!$C$10:$D$10</c:f>
              <c:strCache>
                <c:ptCount val="2"/>
                <c:pt idx="0">
                  <c:v>res101</c:v>
                </c:pt>
                <c:pt idx="1">
                  <c:v>GRP-HAI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AR_1</c:v>
                </c:pt>
                <c:pt idx="1">
                  <c:v>AR_10</c:v>
                </c:pt>
                <c:pt idx="2">
                  <c:v>AR_100</c:v>
                </c:pt>
              </c:strCache>
            </c:strRef>
          </c:cat>
          <c:val>
            <c:numRef>
              <c:f>骨髓細胞資料集1!$K$10:$P$10</c:f>
              <c:numCache>
                <c:formatCode>0.00</c:formatCode>
                <c:ptCount val="3"/>
                <c:pt idx="0">
                  <c:v>58.521500000000003</c:v>
                </c:pt>
                <c:pt idx="1">
                  <c:v>80.515599999999992</c:v>
                </c:pt>
                <c:pt idx="2">
                  <c:v>80.515599999999992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DC-4E17-B599-290C071AE52B}"/>
            </c:ext>
          </c:extLst>
        </c:ser>
        <c:ser>
          <c:idx val="5"/>
          <c:order val="5"/>
          <c:tx>
            <c:strRef>
              <c:f>骨髓細胞資料集1!$C$11:$D$11</c:f>
              <c:strCache>
                <c:ptCount val="2"/>
                <c:pt idx="0">
                  <c:v>res101</c:v>
                </c:pt>
                <c:pt idx="1">
                  <c:v>LRP-HAI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AR_1</c:v>
                </c:pt>
                <c:pt idx="1">
                  <c:v>AR_10</c:v>
                </c:pt>
                <c:pt idx="2">
                  <c:v>AR_100</c:v>
                </c:pt>
              </c:strCache>
            </c:strRef>
          </c:cat>
          <c:val>
            <c:numRef>
              <c:f>骨髓細胞資料集1!$K$11:$P$11</c:f>
              <c:numCache>
                <c:formatCode>0.00</c:formatCode>
                <c:ptCount val="3"/>
                <c:pt idx="0">
                  <c:v>59.164700000000003</c:v>
                </c:pt>
                <c:pt idx="1">
                  <c:v>81.081299999999999</c:v>
                </c:pt>
                <c:pt idx="2">
                  <c:v>81.081299999999999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4DC-4E17-B599-290C071AE52B}"/>
            </c:ext>
          </c:extLst>
        </c:ser>
        <c:ser>
          <c:idx val="6"/>
          <c:order val="6"/>
          <c:tx>
            <c:strRef>
              <c:f>骨髓細胞資料集1!$C$12:$D$12</c:f>
              <c:strCache>
                <c:ptCount val="2"/>
                <c:pt idx="0">
                  <c:v>P4</c:v>
                </c:pt>
                <c:pt idx="1">
                  <c:v>drl-RPN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AR_1</c:v>
                </c:pt>
                <c:pt idx="1">
                  <c:v>AR_10</c:v>
                </c:pt>
                <c:pt idx="2">
                  <c:v>AR_100</c:v>
                </c:pt>
              </c:strCache>
            </c:strRef>
          </c:cat>
          <c:val>
            <c:numRef>
              <c:f>骨髓細胞資料集1!$K$12:$P$12</c:f>
              <c:numCache>
                <c:formatCode>0.00</c:formatCode>
                <c:ptCount val="3"/>
                <c:pt idx="0">
                  <c:v>59.523199999999996</c:v>
                </c:pt>
                <c:pt idx="1">
                  <c:v>81.882100000000008</c:v>
                </c:pt>
                <c:pt idx="2">
                  <c:v>81.882100000000008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DC-4E17-B599-290C071AE52B}"/>
            </c:ext>
          </c:extLst>
        </c:ser>
        <c:ser>
          <c:idx val="7"/>
          <c:order val="7"/>
          <c:tx>
            <c:strRef>
              <c:f>骨髓細胞資料集1!$C$13:$D$13</c:f>
              <c:strCache>
                <c:ptCount val="2"/>
                <c:pt idx="0">
                  <c:v>P4</c:v>
                </c:pt>
                <c:pt idx="1">
                  <c:v>GRP-HAI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AR_1</c:v>
                </c:pt>
                <c:pt idx="1">
                  <c:v>AR_10</c:v>
                </c:pt>
                <c:pt idx="2">
                  <c:v>AR_100</c:v>
                </c:pt>
              </c:strCache>
            </c:strRef>
          </c:cat>
          <c:val>
            <c:numRef>
              <c:f>骨髓細胞資料集1!$K$13:$P$13</c:f>
              <c:numCache>
                <c:formatCode>0.00</c:formatCode>
                <c:ptCount val="3"/>
                <c:pt idx="0">
                  <c:v>60.088200000000001</c:v>
                </c:pt>
                <c:pt idx="1">
                  <c:v>82.513599999999997</c:v>
                </c:pt>
                <c:pt idx="2">
                  <c:v>82.513599999999997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4DC-4E17-B599-290C071AE52B}"/>
            </c:ext>
          </c:extLst>
        </c:ser>
        <c:ser>
          <c:idx val="8"/>
          <c:order val="8"/>
          <c:tx>
            <c:strRef>
              <c:f>骨髓細胞資料集1!$C$14:$D$14</c:f>
              <c:strCache>
                <c:ptCount val="2"/>
                <c:pt idx="0">
                  <c:v>P4</c:v>
                </c:pt>
                <c:pt idx="1">
                  <c:v>LRP-HAI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AR_1</c:v>
                </c:pt>
                <c:pt idx="1">
                  <c:v>AR_10</c:v>
                </c:pt>
                <c:pt idx="2">
                  <c:v>AR_100</c:v>
                </c:pt>
              </c:strCache>
            </c:strRef>
          </c:cat>
          <c:val>
            <c:numRef>
              <c:f>骨髓細胞資料集1!$K$14:$P$14</c:f>
              <c:numCache>
                <c:formatCode>0.00</c:formatCode>
                <c:ptCount val="3"/>
                <c:pt idx="0">
                  <c:v>60.418400000000005</c:v>
                </c:pt>
                <c:pt idx="1">
                  <c:v>82.923999999999992</c:v>
                </c:pt>
                <c:pt idx="2">
                  <c:v>82.923999999999992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DC-4E17-B599-290C071AE52B}"/>
            </c:ext>
          </c:extLst>
        </c:ser>
        <c:ser>
          <c:idx val="9"/>
          <c:order val="9"/>
          <c:tx>
            <c:strRef>
              <c:f>骨髓細胞資料集1!$C$15:$D$15</c:f>
              <c:strCache>
                <c:ptCount val="2"/>
                <c:pt idx="0">
                  <c:v>P4</c:v>
                </c:pt>
                <c:pt idx="1">
                  <c:v>LRP-HAI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AR_1</c:v>
                </c:pt>
                <c:pt idx="1">
                  <c:v>AR_10</c:v>
                </c:pt>
                <c:pt idx="2">
                  <c:v>AR_100</c:v>
                </c:pt>
              </c:strCache>
            </c:strRef>
          </c:cat>
          <c:val>
            <c:numRef>
              <c:f>骨髓細胞資料集1!$K$15:$P$15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9-64DC-4E17-B599-290C071AE52B}"/>
            </c:ext>
          </c:extLst>
        </c:ser>
        <c:ser>
          <c:idx val="10"/>
          <c:order val="10"/>
          <c:tx>
            <c:strRef>
              <c:f>骨髓細胞資料集1!$C$16:$D$16</c:f>
              <c:strCache>
                <c:ptCount val="2"/>
                <c:pt idx="0">
                  <c:v>P4</c:v>
                </c:pt>
                <c:pt idx="1">
                  <c:v>LRP-HAI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AR_1</c:v>
                </c:pt>
                <c:pt idx="1">
                  <c:v>AR_10</c:v>
                </c:pt>
                <c:pt idx="2">
                  <c:v>AR_100</c:v>
                </c:pt>
              </c:strCache>
            </c:strRef>
          </c:cat>
          <c:val>
            <c:numRef>
              <c:f>骨髓細胞資料集1!$K$16:$P$16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A-64DC-4E17-B599-290C071AE52B}"/>
            </c:ext>
          </c:extLst>
        </c:ser>
        <c:ser>
          <c:idx val="11"/>
          <c:order val="11"/>
          <c:tx>
            <c:strRef>
              <c:f>骨髓細胞資料集1!$C$17:$D$17</c:f>
              <c:strCache>
                <c:ptCount val="2"/>
                <c:pt idx="0">
                  <c:v>P4</c:v>
                </c:pt>
                <c:pt idx="1">
                  <c:v>LRP-HAI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AR_1</c:v>
                </c:pt>
                <c:pt idx="1">
                  <c:v>AR_10</c:v>
                </c:pt>
                <c:pt idx="2">
                  <c:v>AR_100</c:v>
                </c:pt>
              </c:strCache>
            </c:strRef>
          </c:cat>
          <c:val>
            <c:numRef>
              <c:f>骨髓細胞資料集1!$K$17:$P$17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B-64DC-4E17-B599-290C071AE52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716764984"/>
        <c:axId val="716770888"/>
      </c:barChart>
      <c:catAx>
        <c:axId val="716764984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716770888"/>
        <c:crosses val="autoZero"/>
        <c:auto val="1"/>
        <c:lblAlgn val="ctr"/>
        <c:lblOffset val="100"/>
        <c:noMultiLvlLbl val="0"/>
      </c:catAx>
      <c:valAx>
        <c:axId val="716770888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716764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defRPr>
            </a:pPr>
            <a:r>
              <a:rPr 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骨髓細胞資料集</a:t>
            </a:r>
            <a:r>
              <a:rPr 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</a:t>
            </a:r>
            <a:r>
              <a:rPr 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結果圖</a:t>
            </a:r>
            <a:r>
              <a:rPr 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0" normalizeH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骨髓細胞資料集1!$C$6:$D$6</c:f>
              <c:strCache>
                <c:ptCount val="2"/>
                <c:pt idx="0">
                  <c:v>vgg16</c:v>
                </c:pt>
                <c:pt idx="1">
                  <c:v>drl-RPN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AR_s</c:v>
                </c:pt>
                <c:pt idx="1">
                  <c:v>AR_m</c:v>
                </c:pt>
                <c:pt idx="2">
                  <c:v>AR_l</c:v>
                </c:pt>
              </c:strCache>
            </c:strRef>
          </c:cat>
          <c:val>
            <c:numRef>
              <c:f>骨髓細胞資料集1!$K$6:$P$6</c:f>
              <c:numCache>
                <c:formatCode>0.00</c:formatCode>
                <c:ptCount val="3"/>
                <c:pt idx="0">
                  <c:v>91.333299999999994</c:v>
                </c:pt>
                <c:pt idx="1">
                  <c:v>89.018000000000001</c:v>
                </c:pt>
                <c:pt idx="2">
                  <c:v>81.495800000000003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98-457E-AE94-B73185CED926}"/>
            </c:ext>
          </c:extLst>
        </c:ser>
        <c:ser>
          <c:idx val="1"/>
          <c:order val="1"/>
          <c:tx>
            <c:strRef>
              <c:f>骨髓細胞資料集1!$C$7:$D$7</c:f>
              <c:strCache>
                <c:ptCount val="2"/>
                <c:pt idx="0">
                  <c:v>vgg16</c:v>
                </c:pt>
                <c:pt idx="1">
                  <c:v>GRP-HAI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AR_s</c:v>
                </c:pt>
                <c:pt idx="1">
                  <c:v>AR_m</c:v>
                </c:pt>
                <c:pt idx="2">
                  <c:v>AR_l</c:v>
                </c:pt>
              </c:strCache>
            </c:strRef>
          </c:cat>
          <c:val>
            <c:numRef>
              <c:f>骨髓細胞資料集1!$K$7:$P$7</c:f>
              <c:numCache>
                <c:formatCode>0.00</c:formatCode>
                <c:ptCount val="3"/>
                <c:pt idx="0">
                  <c:v>91.333299999999994</c:v>
                </c:pt>
                <c:pt idx="1">
                  <c:v>90.189799999999991</c:v>
                </c:pt>
                <c:pt idx="2">
                  <c:v>79.835900000000009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98-457E-AE94-B73185CED926}"/>
            </c:ext>
          </c:extLst>
        </c:ser>
        <c:ser>
          <c:idx val="2"/>
          <c:order val="2"/>
          <c:tx>
            <c:strRef>
              <c:f>骨髓細胞資料集1!$C$8:$D$8</c:f>
              <c:strCache>
                <c:ptCount val="2"/>
                <c:pt idx="0">
                  <c:v>vgg16</c:v>
                </c:pt>
                <c:pt idx="1">
                  <c:v>LRP-HAI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AR_s</c:v>
                </c:pt>
                <c:pt idx="1">
                  <c:v>AR_m</c:v>
                </c:pt>
                <c:pt idx="2">
                  <c:v>AR_l</c:v>
                </c:pt>
              </c:strCache>
            </c:strRef>
          </c:cat>
          <c:val>
            <c:numRef>
              <c:f>骨髓細胞資料集1!$K$8:$P$8</c:f>
              <c:numCache>
                <c:formatCode>0.00</c:formatCode>
                <c:ptCount val="3"/>
                <c:pt idx="0">
                  <c:v>91.333299999999994</c:v>
                </c:pt>
                <c:pt idx="1">
                  <c:v>89.204899999999995</c:v>
                </c:pt>
                <c:pt idx="2">
                  <c:v>81.652199999999993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98-457E-AE94-B73185CED926}"/>
            </c:ext>
          </c:extLst>
        </c:ser>
        <c:ser>
          <c:idx val="3"/>
          <c:order val="3"/>
          <c:tx>
            <c:strRef>
              <c:f>骨髓細胞資料集1!$C$9:$D$9</c:f>
              <c:strCache>
                <c:ptCount val="2"/>
                <c:pt idx="0">
                  <c:v>res101</c:v>
                </c:pt>
                <c:pt idx="1">
                  <c:v>drl-RPN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AR_s</c:v>
                </c:pt>
                <c:pt idx="1">
                  <c:v>AR_m</c:v>
                </c:pt>
                <c:pt idx="2">
                  <c:v>AR_l</c:v>
                </c:pt>
              </c:strCache>
            </c:strRef>
          </c:cat>
          <c:val>
            <c:numRef>
              <c:f>骨髓細胞資料集1!$K$9:$P$9</c:f>
              <c:numCache>
                <c:formatCode>0.00</c:formatCode>
                <c:ptCount val="3"/>
                <c:pt idx="0">
                  <c:v>94.666700000000006</c:v>
                </c:pt>
                <c:pt idx="1">
                  <c:v>90.059899999999999</c:v>
                </c:pt>
                <c:pt idx="2">
                  <c:v>80.144000000000005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98-457E-AE94-B73185CED926}"/>
            </c:ext>
          </c:extLst>
        </c:ser>
        <c:ser>
          <c:idx val="4"/>
          <c:order val="4"/>
          <c:tx>
            <c:strRef>
              <c:f>骨髓細胞資料集1!$C$10:$D$10</c:f>
              <c:strCache>
                <c:ptCount val="2"/>
                <c:pt idx="0">
                  <c:v>res101</c:v>
                </c:pt>
                <c:pt idx="1">
                  <c:v>GRP-HAI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AR_s</c:v>
                </c:pt>
                <c:pt idx="1">
                  <c:v>AR_m</c:v>
                </c:pt>
                <c:pt idx="2">
                  <c:v>AR_l</c:v>
                </c:pt>
              </c:strCache>
            </c:strRef>
          </c:cat>
          <c:val>
            <c:numRef>
              <c:f>骨髓細胞資料集1!$K$10:$P$10</c:f>
              <c:numCache>
                <c:formatCode>0.00</c:formatCode>
                <c:ptCount val="3"/>
                <c:pt idx="0">
                  <c:v>92.666700000000006</c:v>
                </c:pt>
                <c:pt idx="1">
                  <c:v>90.893199999999993</c:v>
                </c:pt>
                <c:pt idx="2">
                  <c:v>78.047799999999995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798-457E-AE94-B73185CED926}"/>
            </c:ext>
          </c:extLst>
        </c:ser>
        <c:ser>
          <c:idx val="5"/>
          <c:order val="5"/>
          <c:tx>
            <c:strRef>
              <c:f>骨髓細胞資料集1!$C$11:$D$11</c:f>
              <c:strCache>
                <c:ptCount val="2"/>
                <c:pt idx="0">
                  <c:v>res101</c:v>
                </c:pt>
                <c:pt idx="1">
                  <c:v>LRP-HAI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AR_s</c:v>
                </c:pt>
                <c:pt idx="1">
                  <c:v>AR_m</c:v>
                </c:pt>
                <c:pt idx="2">
                  <c:v>AR_l</c:v>
                </c:pt>
              </c:strCache>
            </c:strRef>
          </c:cat>
          <c:val>
            <c:numRef>
              <c:f>骨髓細胞資料集1!$K$11:$P$11</c:f>
              <c:numCache>
                <c:formatCode>0.00</c:formatCode>
                <c:ptCount val="3"/>
                <c:pt idx="0">
                  <c:v>92.666700000000006</c:v>
                </c:pt>
                <c:pt idx="1">
                  <c:v>90.230500000000006</c:v>
                </c:pt>
                <c:pt idx="2">
                  <c:v>79.015799999999999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798-457E-AE94-B73185CED926}"/>
            </c:ext>
          </c:extLst>
        </c:ser>
        <c:ser>
          <c:idx val="6"/>
          <c:order val="6"/>
          <c:tx>
            <c:strRef>
              <c:f>骨髓細胞資料集1!$C$12:$D$12</c:f>
              <c:strCache>
                <c:ptCount val="2"/>
                <c:pt idx="0">
                  <c:v>P4</c:v>
                </c:pt>
                <c:pt idx="1">
                  <c:v>drl-RPN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AR_s</c:v>
                </c:pt>
                <c:pt idx="1">
                  <c:v>AR_m</c:v>
                </c:pt>
                <c:pt idx="2">
                  <c:v>AR_l</c:v>
                </c:pt>
              </c:strCache>
            </c:strRef>
          </c:cat>
          <c:val>
            <c:numRef>
              <c:f>骨髓細胞資料集1!$K$12:$P$12</c:f>
              <c:numCache>
                <c:formatCode>0.00</c:formatCode>
                <c:ptCount val="3"/>
                <c:pt idx="0">
                  <c:v>94.666700000000006</c:v>
                </c:pt>
                <c:pt idx="1">
                  <c:v>91.161599999999993</c:v>
                </c:pt>
                <c:pt idx="2">
                  <c:v>79.902600000000007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798-457E-AE94-B73185CED926}"/>
            </c:ext>
          </c:extLst>
        </c:ser>
        <c:ser>
          <c:idx val="7"/>
          <c:order val="7"/>
          <c:tx>
            <c:strRef>
              <c:f>骨髓細胞資料集1!$C$13:$D$13</c:f>
              <c:strCache>
                <c:ptCount val="2"/>
                <c:pt idx="0">
                  <c:v>P4</c:v>
                </c:pt>
                <c:pt idx="1">
                  <c:v>GRP-HAI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AR_s</c:v>
                </c:pt>
                <c:pt idx="1">
                  <c:v>AR_m</c:v>
                </c:pt>
                <c:pt idx="2">
                  <c:v>AR_l</c:v>
                </c:pt>
              </c:strCache>
            </c:strRef>
          </c:cat>
          <c:val>
            <c:numRef>
              <c:f>骨髓細胞資料集1!$K$13:$P$13</c:f>
              <c:numCache>
                <c:formatCode>0.00</c:formatCode>
                <c:ptCount val="3"/>
                <c:pt idx="0">
                  <c:v>94.666700000000006</c:v>
                </c:pt>
                <c:pt idx="1">
                  <c:v>90.125500000000002</c:v>
                </c:pt>
                <c:pt idx="2">
                  <c:v>81.188999999999993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798-457E-AE94-B73185CED926}"/>
            </c:ext>
          </c:extLst>
        </c:ser>
        <c:ser>
          <c:idx val="8"/>
          <c:order val="8"/>
          <c:tx>
            <c:strRef>
              <c:f>骨髓細胞資料集1!$C$14:$D$14</c:f>
              <c:strCache>
                <c:ptCount val="2"/>
                <c:pt idx="0">
                  <c:v>P4</c:v>
                </c:pt>
                <c:pt idx="1">
                  <c:v>LRP-HAI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AR_s</c:v>
                </c:pt>
                <c:pt idx="1">
                  <c:v>AR_m</c:v>
                </c:pt>
                <c:pt idx="2">
                  <c:v>AR_l</c:v>
                </c:pt>
              </c:strCache>
            </c:strRef>
          </c:cat>
          <c:val>
            <c:numRef>
              <c:f>骨髓細胞資料集1!$K$14:$P$14</c:f>
              <c:numCache>
                <c:formatCode>0.00</c:formatCode>
                <c:ptCount val="3"/>
                <c:pt idx="0">
                  <c:v>94.666700000000006</c:v>
                </c:pt>
                <c:pt idx="1">
                  <c:v>89.034599999999998</c:v>
                </c:pt>
                <c:pt idx="2">
                  <c:v>81.63709999999999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798-457E-AE94-B73185CED926}"/>
            </c:ext>
          </c:extLst>
        </c:ser>
        <c:ser>
          <c:idx val="9"/>
          <c:order val="9"/>
          <c:tx>
            <c:strRef>
              <c:f>骨髓細胞資料集1!$C$15:$D$15</c:f>
              <c:strCache>
                <c:ptCount val="2"/>
                <c:pt idx="0">
                  <c:v>P4</c:v>
                </c:pt>
                <c:pt idx="1">
                  <c:v>LRP-HAI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AR_s</c:v>
                </c:pt>
                <c:pt idx="1">
                  <c:v>AR_m</c:v>
                </c:pt>
                <c:pt idx="2">
                  <c:v>AR_l</c:v>
                </c:pt>
              </c:strCache>
            </c:strRef>
          </c:cat>
          <c:val>
            <c:numRef>
              <c:f>骨髓細胞資料集1!$K$15:$P$15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9-6798-457E-AE94-B73185CED926}"/>
            </c:ext>
          </c:extLst>
        </c:ser>
        <c:ser>
          <c:idx val="10"/>
          <c:order val="10"/>
          <c:tx>
            <c:strRef>
              <c:f>骨髓細胞資料集1!$C$16:$D$16</c:f>
              <c:strCache>
                <c:ptCount val="2"/>
                <c:pt idx="0">
                  <c:v>P4</c:v>
                </c:pt>
                <c:pt idx="1">
                  <c:v>LRP-HAI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AR_s</c:v>
                </c:pt>
                <c:pt idx="1">
                  <c:v>AR_m</c:v>
                </c:pt>
                <c:pt idx="2">
                  <c:v>AR_l</c:v>
                </c:pt>
              </c:strCache>
            </c:strRef>
          </c:cat>
          <c:val>
            <c:numRef>
              <c:f>骨髓細胞資料集1!$K$16:$P$16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A-6798-457E-AE94-B73185CED926}"/>
            </c:ext>
          </c:extLst>
        </c:ser>
        <c:ser>
          <c:idx val="11"/>
          <c:order val="11"/>
          <c:tx>
            <c:strRef>
              <c:f>骨髓細胞資料集1!$C$17:$D$17</c:f>
              <c:strCache>
                <c:ptCount val="2"/>
                <c:pt idx="0">
                  <c:v>P4</c:v>
                </c:pt>
                <c:pt idx="1">
                  <c:v>LRP-HAI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骨髓細胞資料集1!$K$5:$P$5</c:f>
              <c:strCache>
                <c:ptCount val="3"/>
                <c:pt idx="0">
                  <c:v>AR_s</c:v>
                </c:pt>
                <c:pt idx="1">
                  <c:v>AR_m</c:v>
                </c:pt>
                <c:pt idx="2">
                  <c:v>AR_l</c:v>
                </c:pt>
              </c:strCache>
            </c:strRef>
          </c:cat>
          <c:val>
            <c:numRef>
              <c:f>骨髓細胞資料集1!$K$17:$P$17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B-6798-457E-AE94-B73185CED92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716764984"/>
        <c:axId val="716770888"/>
      </c:barChart>
      <c:catAx>
        <c:axId val="716764984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716770888"/>
        <c:crosses val="autoZero"/>
        <c:auto val="1"/>
        <c:lblAlgn val="ctr"/>
        <c:lblOffset val="100"/>
        <c:noMultiLvlLbl val="0"/>
      </c:catAx>
      <c:valAx>
        <c:axId val="716770888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716764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defRPr>
            </a:pPr>
            <a:r>
              <a:rPr lang="zh-TW" sz="1800">
                <a:latin typeface="標楷體" panose="03000509000000000000" pitchFamily="65" charset="-120"/>
                <a:ea typeface="標楷體" panose="03000509000000000000" pitchFamily="65" charset="-120"/>
              </a:rPr>
              <a:t>骨髓細胞資料集結果圖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0" normalizeH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骨髓細胞資料集2!$C$7:$D$7</c:f>
              <c:strCache>
                <c:ptCount val="2"/>
                <c:pt idx="0">
                  <c:v>vgg16</c:v>
                </c:pt>
                <c:pt idx="1">
                  <c:v>drl-RPN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骨髓細胞資料集2!$E$6:$G$6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骨髓細胞資料集2!$E$7:$G$7</c:f>
              <c:numCache>
                <c:formatCode>0.00</c:formatCode>
                <c:ptCount val="3"/>
                <c:pt idx="0">
                  <c:v>7.7912100000000004</c:v>
                </c:pt>
                <c:pt idx="1">
                  <c:v>45.241799999999998</c:v>
                </c:pt>
                <c:pt idx="2">
                  <c:v>89.095399999999998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27-401B-A6D6-EF472B91E57F}"/>
            </c:ext>
          </c:extLst>
        </c:ser>
        <c:ser>
          <c:idx val="2"/>
          <c:order val="1"/>
          <c:tx>
            <c:strRef>
              <c:f>骨髓細胞資料集2!$C$8:$D$8</c:f>
              <c:strCache>
                <c:ptCount val="2"/>
                <c:pt idx="0">
                  <c:v>vgg16</c:v>
                </c:pt>
                <c:pt idx="1">
                  <c:v>GRP-HAI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骨髓細胞資料集2!$E$6:$G$6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骨髓細胞資料集2!$E$8:$G$8</c:f>
              <c:numCache>
                <c:formatCode>0.00</c:formatCode>
                <c:ptCount val="3"/>
                <c:pt idx="0">
                  <c:v>2.648352</c:v>
                </c:pt>
                <c:pt idx="1">
                  <c:v>15.604999999999999</c:v>
                </c:pt>
                <c:pt idx="2">
                  <c:v>89.792699999999996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27-401B-A6D6-EF472B91E57F}"/>
            </c:ext>
          </c:extLst>
        </c:ser>
        <c:ser>
          <c:idx val="3"/>
          <c:order val="2"/>
          <c:tx>
            <c:strRef>
              <c:f>骨髓細胞資料集2!$C$9:$D$9</c:f>
              <c:strCache>
                <c:ptCount val="2"/>
                <c:pt idx="0">
                  <c:v>vgg16</c:v>
                </c:pt>
                <c:pt idx="1">
                  <c:v>LRP-HAI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骨髓細胞資料集2!$E$6:$G$6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骨髓細胞資料集2!$E$9:$G$9</c:f>
              <c:numCache>
                <c:formatCode>0.00</c:formatCode>
                <c:ptCount val="3"/>
                <c:pt idx="0">
                  <c:v>2.769231</c:v>
                </c:pt>
                <c:pt idx="1">
                  <c:v>16.3002</c:v>
                </c:pt>
                <c:pt idx="2">
                  <c:v>88.826700000000002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D27-401B-A6D6-EF472B91E57F}"/>
            </c:ext>
          </c:extLst>
        </c:ser>
        <c:ser>
          <c:idx val="5"/>
          <c:order val="3"/>
          <c:tx>
            <c:strRef>
              <c:f>骨髓細胞資料集2!$C$10:$D$10</c:f>
              <c:strCache>
                <c:ptCount val="2"/>
                <c:pt idx="0">
                  <c:v>res101</c:v>
                </c:pt>
                <c:pt idx="1">
                  <c:v>drl-RPN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骨髓細胞資料集2!$E$6:$G$6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骨髓細胞資料集2!$E$10:$G$10</c:f>
              <c:numCache>
                <c:formatCode>0.00</c:formatCode>
                <c:ptCount val="3"/>
                <c:pt idx="0">
                  <c:v>6.9010990000000003</c:v>
                </c:pt>
                <c:pt idx="1">
                  <c:v>29.211100000000002</c:v>
                </c:pt>
                <c:pt idx="2">
                  <c:v>92.374200000000002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D27-401B-A6D6-EF472B91E57F}"/>
            </c:ext>
          </c:extLst>
        </c:ser>
        <c:ser>
          <c:idx val="6"/>
          <c:order val="4"/>
          <c:tx>
            <c:strRef>
              <c:f>骨髓細胞資料集2!$C$11:$D$11</c:f>
              <c:strCache>
                <c:ptCount val="2"/>
                <c:pt idx="0">
                  <c:v>res101</c:v>
                </c:pt>
                <c:pt idx="1">
                  <c:v>GRP-HAI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骨髓細胞資料集2!$E$6:$G$6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骨髓細胞資料集2!$E$11:$G$11</c:f>
              <c:numCache>
                <c:formatCode>0.00</c:formatCode>
                <c:ptCount val="3"/>
                <c:pt idx="0">
                  <c:v>2.6923080000000001</c:v>
                </c:pt>
                <c:pt idx="1">
                  <c:v>15.634999999999998</c:v>
                </c:pt>
                <c:pt idx="2">
                  <c:v>91.766300000000001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27-401B-A6D6-EF472B91E57F}"/>
            </c:ext>
          </c:extLst>
        </c:ser>
        <c:ser>
          <c:idx val="7"/>
          <c:order val="5"/>
          <c:tx>
            <c:strRef>
              <c:f>骨髓細胞資料集2!$C$12:$D$12</c:f>
              <c:strCache>
                <c:ptCount val="2"/>
                <c:pt idx="0">
                  <c:v>res101</c:v>
                </c:pt>
                <c:pt idx="1">
                  <c:v>LRP-HAI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骨髓細胞資料集2!$E$6:$G$6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骨髓細胞資料集2!$E$12:$G$12</c:f>
              <c:numCache>
                <c:formatCode>0.00</c:formatCode>
                <c:ptCount val="3"/>
                <c:pt idx="0">
                  <c:v>2.6153849999999998</c:v>
                </c:pt>
                <c:pt idx="1">
                  <c:v>15.613099999999999</c:v>
                </c:pt>
                <c:pt idx="2">
                  <c:v>92.590800000000002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D27-401B-A6D6-EF472B91E57F}"/>
            </c:ext>
          </c:extLst>
        </c:ser>
        <c:ser>
          <c:idx val="9"/>
          <c:order val="6"/>
          <c:tx>
            <c:strRef>
              <c:f>骨髓細胞資料集2!$C$13:$D$13</c:f>
              <c:strCache>
                <c:ptCount val="2"/>
                <c:pt idx="0">
                  <c:v>P4</c:v>
                </c:pt>
                <c:pt idx="1">
                  <c:v>drl-RPN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骨髓細胞資料集2!$E$6:$G$6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骨髓細胞資料集2!$E$13:$G$13</c:f>
              <c:numCache>
                <c:formatCode>0.00</c:formatCode>
                <c:ptCount val="3"/>
                <c:pt idx="0">
                  <c:v>6.593407</c:v>
                </c:pt>
                <c:pt idx="1">
                  <c:v>27.739200000000004</c:v>
                </c:pt>
                <c:pt idx="2">
                  <c:v>90.784500000000008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D27-401B-A6D6-EF472B91E57F}"/>
            </c:ext>
          </c:extLst>
        </c:ser>
        <c:ser>
          <c:idx val="10"/>
          <c:order val="7"/>
          <c:tx>
            <c:strRef>
              <c:f>骨髓細胞資料集2!$C$14:$D$14</c:f>
              <c:strCache>
                <c:ptCount val="2"/>
                <c:pt idx="0">
                  <c:v>P4</c:v>
                </c:pt>
                <c:pt idx="1">
                  <c:v>GRP-HAI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骨髓細胞資料集2!$E$6:$G$6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骨髓細胞資料集2!$E$14:$G$14</c:f>
              <c:numCache>
                <c:formatCode>0.00</c:formatCode>
                <c:ptCount val="3"/>
                <c:pt idx="0">
                  <c:v>2.6263730000000001</c:v>
                </c:pt>
                <c:pt idx="1">
                  <c:v>15.653</c:v>
                </c:pt>
                <c:pt idx="2">
                  <c:v>93.134600000000006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D27-401B-A6D6-EF472B91E57F}"/>
            </c:ext>
          </c:extLst>
        </c:ser>
        <c:ser>
          <c:idx val="11"/>
          <c:order val="8"/>
          <c:tx>
            <c:strRef>
              <c:f>骨髓細胞資料集2!$C$15:$D$15</c:f>
              <c:strCache>
                <c:ptCount val="2"/>
                <c:pt idx="0">
                  <c:v>P4</c:v>
                </c:pt>
                <c:pt idx="1">
                  <c:v>LRP-HAI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骨髓細胞資料集2!$E$6:$G$6</c:f>
              <c:strCache>
                <c:ptCount val="3"/>
                <c:pt idx="0">
                  <c:v>Avg. # of glimpses</c:v>
                </c:pt>
                <c:pt idx="1">
                  <c:v>Avg . glimpsed region (%)</c:v>
                </c:pt>
                <c:pt idx="2">
                  <c:v>AP_50 (%)</c:v>
                </c:pt>
              </c:strCache>
            </c:strRef>
          </c:cat>
          <c:val>
            <c:numRef>
              <c:f>骨髓細胞資料集2!$E$15:$G$15</c:f>
              <c:numCache>
                <c:formatCode>0.00</c:formatCode>
                <c:ptCount val="3"/>
                <c:pt idx="0">
                  <c:v>2.6703299999999999</c:v>
                </c:pt>
                <c:pt idx="1">
                  <c:v>15.818399999999999</c:v>
                </c:pt>
                <c:pt idx="2">
                  <c:v>90.718600000000009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D27-401B-A6D6-EF472B91E57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48"/>
        <c:axId val="712576648"/>
        <c:axId val="712571400"/>
      </c:barChart>
      <c:catAx>
        <c:axId val="712576648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712571400"/>
        <c:crosses val="autoZero"/>
        <c:auto val="1"/>
        <c:lblAlgn val="ctr"/>
        <c:lblOffset val="100"/>
        <c:noMultiLvlLbl val="0"/>
      </c:catAx>
      <c:valAx>
        <c:axId val="71257140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712576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defRPr>
            </a:pPr>
            <a:r>
              <a:rPr lang="zh-TW" sz="1800">
                <a:latin typeface="標楷體" panose="03000509000000000000" pitchFamily="65" charset="-120"/>
                <a:ea typeface="標楷體" panose="03000509000000000000" pitchFamily="65" charset="-120"/>
              </a:rPr>
              <a:t>骨髓細胞資料集進階結果圖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0" normalizeH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骨髓細胞資料集2!$C$7:$D$7</c:f>
              <c:strCache>
                <c:ptCount val="2"/>
                <c:pt idx="0">
                  <c:v>vgg16</c:v>
                </c:pt>
                <c:pt idx="1">
                  <c:v>drl-RPN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骨髓細胞資料集2!$H$6:$I$6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骨髓細胞資料集2!$H$7:$I$7</c:f>
              <c:numCache>
                <c:formatCode>0.00</c:formatCode>
                <c:ptCount val="2"/>
                <c:pt idx="0">
                  <c:v>1.9693159865434178</c:v>
                </c:pt>
                <c:pt idx="1">
                  <c:v>11.43537396630305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27-463B-A0F0-FC1373DD5C0F}"/>
            </c:ext>
          </c:extLst>
        </c:ser>
        <c:ser>
          <c:idx val="2"/>
          <c:order val="1"/>
          <c:tx>
            <c:strRef>
              <c:f>骨髓細胞資料集2!$C$8:$D$8</c:f>
              <c:strCache>
                <c:ptCount val="2"/>
                <c:pt idx="0">
                  <c:v>vgg16</c:v>
                </c:pt>
                <c:pt idx="1">
                  <c:v>GRP-HAI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骨髓細胞資料集2!$H$6:$I$6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骨髓細胞資料集2!$H$8:$I$8</c:f>
              <c:numCache>
                <c:formatCode>0.00</c:formatCode>
                <c:ptCount val="2"/>
                <c:pt idx="0">
                  <c:v>5.754098045498238</c:v>
                </c:pt>
                <c:pt idx="1">
                  <c:v>33.905122883967081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27-463B-A0F0-FC1373DD5C0F}"/>
            </c:ext>
          </c:extLst>
        </c:ser>
        <c:ser>
          <c:idx val="3"/>
          <c:order val="2"/>
          <c:tx>
            <c:strRef>
              <c:f>骨髓細胞資料集2!$C$9:$D$9</c:f>
              <c:strCache>
                <c:ptCount val="2"/>
                <c:pt idx="0">
                  <c:v>vgg16</c:v>
                </c:pt>
                <c:pt idx="1">
                  <c:v>LRP-HAI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骨髓細胞資料集2!$H$6:$I$6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骨髓細胞資料集2!$H$9:$I$9</c:f>
              <c:numCache>
                <c:formatCode>0.00</c:formatCode>
                <c:ptCount val="2"/>
                <c:pt idx="0">
                  <c:v>5.4494239334486698</c:v>
                </c:pt>
                <c:pt idx="1">
                  <c:v>32.07630566030786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27-463B-A0F0-FC1373DD5C0F}"/>
            </c:ext>
          </c:extLst>
        </c:ser>
        <c:ser>
          <c:idx val="5"/>
          <c:order val="3"/>
          <c:tx>
            <c:strRef>
              <c:f>骨髓細胞資料集2!$C$10:$D$10</c:f>
              <c:strCache>
                <c:ptCount val="2"/>
                <c:pt idx="0">
                  <c:v>res101</c:v>
                </c:pt>
                <c:pt idx="1">
                  <c:v>drl-RPN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骨髓細胞資料集2!$H$6:$I$6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骨髓細胞資料集2!$H$10:$I$10</c:f>
              <c:numCache>
                <c:formatCode>0.00</c:formatCode>
                <c:ptCount val="2"/>
                <c:pt idx="0">
                  <c:v>3.1622978936089363</c:v>
                </c:pt>
                <c:pt idx="1">
                  <c:v>13.385433247660988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27-463B-A0F0-FC1373DD5C0F}"/>
            </c:ext>
          </c:extLst>
        </c:ser>
        <c:ser>
          <c:idx val="6"/>
          <c:order val="4"/>
          <c:tx>
            <c:strRef>
              <c:f>骨髓細胞資料集2!$C$11:$D$11</c:f>
              <c:strCache>
                <c:ptCount val="2"/>
                <c:pt idx="0">
                  <c:v>res101</c:v>
                </c:pt>
                <c:pt idx="1">
                  <c:v>GRP-HAI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骨髓細胞資料集2!$H$6:$I$6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骨髓細胞資料集2!$H$11:$I$11</c:f>
              <c:numCache>
                <c:formatCode>0.00</c:formatCode>
                <c:ptCount val="2"/>
                <c:pt idx="0">
                  <c:v>5.8692868564118976</c:v>
                </c:pt>
                <c:pt idx="1">
                  <c:v>34.084621818900359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27-463B-A0F0-FC1373DD5C0F}"/>
            </c:ext>
          </c:extLst>
        </c:ser>
        <c:ser>
          <c:idx val="7"/>
          <c:order val="5"/>
          <c:tx>
            <c:strRef>
              <c:f>骨髓細胞資料集2!$C$12:$D$12</c:f>
              <c:strCache>
                <c:ptCount val="2"/>
                <c:pt idx="0">
                  <c:v>res101</c:v>
                </c:pt>
                <c:pt idx="1">
                  <c:v>LRP-HAI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骨髓細胞資料集2!$H$6:$I$6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骨髓細胞資料集2!$H$12:$I$12</c:f>
              <c:numCache>
                <c:formatCode>0.00</c:formatCode>
                <c:ptCount val="2"/>
                <c:pt idx="0">
                  <c:v>5.9303277376049603</c:v>
                </c:pt>
                <c:pt idx="1">
                  <c:v>35.402359499653016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A27-463B-A0F0-FC1373DD5C0F}"/>
            </c:ext>
          </c:extLst>
        </c:ser>
        <c:ser>
          <c:idx val="9"/>
          <c:order val="6"/>
          <c:tx>
            <c:strRef>
              <c:f>骨髓細胞資料集2!$C$13:$D$13</c:f>
              <c:strCache>
                <c:ptCount val="2"/>
                <c:pt idx="0">
                  <c:v>P4</c:v>
                </c:pt>
                <c:pt idx="1">
                  <c:v>drl-RPN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骨髓細胞資料集2!$H$6:$I$6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骨髓細胞資料集2!$H$13:$I$13</c:f>
              <c:numCache>
                <c:formatCode>0.00</c:formatCode>
                <c:ptCount val="2"/>
                <c:pt idx="0">
                  <c:v>3.2727872469285342</c:v>
                </c:pt>
                <c:pt idx="1">
                  <c:v>13.768981650912799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A27-463B-A0F0-FC1373DD5C0F}"/>
            </c:ext>
          </c:extLst>
        </c:ser>
        <c:ser>
          <c:idx val="10"/>
          <c:order val="7"/>
          <c:tx>
            <c:strRef>
              <c:f>骨髓細胞資料集2!$C$14:$D$14</c:f>
              <c:strCache>
                <c:ptCount val="2"/>
                <c:pt idx="0">
                  <c:v>P4</c:v>
                </c:pt>
                <c:pt idx="1">
                  <c:v>GRP-HAI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骨髓細胞資料集2!$H$6:$I$6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骨髓細胞資料集2!$H$14:$I$14</c:f>
              <c:numCache>
                <c:formatCode>0.00</c:formatCode>
                <c:ptCount val="2"/>
                <c:pt idx="0">
                  <c:v>5.9499520858621349</c:v>
                </c:pt>
                <c:pt idx="1">
                  <c:v>35.461299670686536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A27-463B-A0F0-FC1373DD5C0F}"/>
            </c:ext>
          </c:extLst>
        </c:ser>
        <c:ser>
          <c:idx val="11"/>
          <c:order val="8"/>
          <c:tx>
            <c:strRef>
              <c:f>骨髓細胞資料集2!$C$15:$D$15</c:f>
              <c:strCache>
                <c:ptCount val="2"/>
                <c:pt idx="0">
                  <c:v>P4</c:v>
                </c:pt>
                <c:pt idx="1">
                  <c:v>LRP-HAI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骨髓細胞資料集2!$H$6:$I$6</c:f>
              <c:strCache>
                <c:ptCount val="2"/>
                <c:pt idx="0">
                  <c:v>APρ</c:v>
                </c:pt>
                <c:pt idx="1">
                  <c:v>gc</c:v>
                </c:pt>
              </c:strCache>
            </c:strRef>
          </c:cat>
          <c:val>
            <c:numRef>
              <c:f>骨髓細胞資料集2!$H$15:$I$15</c:f>
              <c:numCache>
                <c:formatCode>0.00</c:formatCode>
                <c:ptCount val="2"/>
                <c:pt idx="0">
                  <c:v>5.7350048045314326</c:v>
                </c:pt>
                <c:pt idx="1">
                  <c:v>33.972804859324505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A27-463B-A0F0-FC1373DD5C0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705489360"/>
        <c:axId val="705495920"/>
      </c:barChart>
      <c:catAx>
        <c:axId val="705489360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705495920"/>
        <c:crosses val="autoZero"/>
        <c:auto val="1"/>
        <c:lblAlgn val="ctr"/>
        <c:lblOffset val="100"/>
        <c:noMultiLvlLbl val="0"/>
      </c:catAx>
      <c:valAx>
        <c:axId val="70549592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705489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FF9A-F285-43C4-9B18-DDA197D3D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BF55242-7503-4DCD-9DBE-7C51EB49C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756007-19A4-4382-B505-9E5E2452D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1EC7-1C24-4B24-A7A0-666954C482C7}" type="datetimeFigureOut">
              <a:rPr lang="zh-TW" altLang="en-US" smtClean="0"/>
              <a:t>2020/7/20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10B762-8792-4EAB-951A-AF87AD8AA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079920-874E-4FB5-BB9D-4D9A0240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CF23-CADF-4025-A821-6A50F2934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499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E32E7-BECC-4CC0-9E7F-2B7B3DCC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E53DC56-1F0D-4625-8450-39CA593BF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F93A40-AC69-4BE6-B709-7E15316B0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1EC7-1C24-4B24-A7A0-666954C482C7}" type="datetimeFigureOut">
              <a:rPr lang="zh-TW" altLang="en-US" smtClean="0"/>
              <a:t>2020/7/20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38FEA8-3273-4749-85FD-A34D33D5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2426BC-494A-485F-82BE-A8E205536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CF23-CADF-4025-A821-6A50F2934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41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D62C12D-84E6-491B-9D4E-B732815619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3D56A34-BD38-476B-A65D-7FA5CD4A4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DBDC9E-1B01-48A5-B3B7-51D9889B9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1EC7-1C24-4B24-A7A0-666954C482C7}" type="datetimeFigureOut">
              <a:rPr lang="zh-TW" altLang="en-US" smtClean="0"/>
              <a:t>2020/7/20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4AF52E-DC92-4F85-B78F-E55C78DBB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C085E8-07DB-4D29-8BE9-2A47FE52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CF23-CADF-4025-A821-6A50F2934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4663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DE274B-B7E1-43DA-B944-1C864317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B4F436-39CB-4119-B25E-44FEBA011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B0A0D3-60F6-4D3A-9EA3-456244634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1EC7-1C24-4B24-A7A0-666954C482C7}" type="datetimeFigureOut">
              <a:rPr lang="zh-TW" altLang="en-US" smtClean="0"/>
              <a:t>2020/7/20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312CFC-63AA-4D3C-8BD8-AE0C0A9F7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01AB64-273A-4311-AD22-2FDE1DB17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CF23-CADF-4025-A821-6A50F2934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350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FB9DA1-3A41-4065-B3B1-607C6DB2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932607-3346-4D4D-97C5-2E8EBD42F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7D536E-2613-4522-8FA3-CD110983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1EC7-1C24-4B24-A7A0-666954C482C7}" type="datetimeFigureOut">
              <a:rPr lang="zh-TW" altLang="en-US" smtClean="0"/>
              <a:t>2020/7/20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0D5EFE-CAC7-40AC-ABA1-A4E99277F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532BCD-60CB-4A74-A166-4B7385EF7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CF23-CADF-4025-A821-6A50F2934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234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18108-081C-4184-A2D7-7744028E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0C8CA3-0AF4-4AFB-A187-F08D1C267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3003FA-1121-48B7-8B60-3258D4BCD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B3EA912-47CE-46A9-ADC7-F9BBE3EC8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1EC7-1C24-4B24-A7A0-666954C482C7}" type="datetimeFigureOut">
              <a:rPr lang="zh-TW" altLang="en-US" smtClean="0"/>
              <a:t>2020/7/20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3559D5A-E3E7-47F3-9DBE-A2056B7B8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39183C-4C72-4942-A8E4-0085B3EB8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CF23-CADF-4025-A821-6A50F2934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240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EFB555-11B7-4524-9B24-3BE290ECC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425921-EF80-47DD-B9C4-0196102B9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A16E7F-2FB1-4D67-821A-820D5D8DA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C4D716D-6C0E-42A1-A3EF-83BE69D22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2C531BF-0307-4D9C-85D1-E8E43107FF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1D33414-D36A-497B-9129-7FB7A4EC6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1EC7-1C24-4B24-A7A0-666954C482C7}" type="datetimeFigureOut">
              <a:rPr lang="zh-TW" altLang="en-US" smtClean="0"/>
              <a:t>2020/7/20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201AC52-EA0C-488B-B2ED-D1C68FA49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94D0866-45C1-4719-A8C5-300E8264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CF23-CADF-4025-A821-6A50F2934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90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73198D-9892-4C52-AC45-2A6F34E4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0200B71-F7A9-4241-9718-FEF4A4691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1EC7-1C24-4B24-A7A0-666954C482C7}" type="datetimeFigureOut">
              <a:rPr lang="zh-TW" altLang="en-US" smtClean="0"/>
              <a:t>2020/7/20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F1FF402-AA37-42D3-9D61-7403D949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809577-385A-4B1D-B244-E83FA53B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CF23-CADF-4025-A821-6A50F2934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107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DD0220A-EF3C-45D4-8942-553942D70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1EC7-1C24-4B24-A7A0-666954C482C7}" type="datetimeFigureOut">
              <a:rPr lang="zh-TW" altLang="en-US" smtClean="0"/>
              <a:t>2020/7/20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ABE02B1-D704-4A26-8FCA-4B81A2808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749ED6-7C34-47D7-BC75-CB906CBE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CF23-CADF-4025-A821-6A50F2934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12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B8B95-956B-4347-BFAF-04F034F71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961840-6178-4C3F-B5C9-56D2BD16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27055BD-71F8-4E09-9D8C-8A65AE0F2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B59D13-CE4C-4850-A42F-346244FDF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1EC7-1C24-4B24-A7A0-666954C482C7}" type="datetimeFigureOut">
              <a:rPr lang="zh-TW" altLang="en-US" smtClean="0"/>
              <a:t>2020/7/20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B60BBCC-E65C-4C9B-B6A7-6FB649890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C4013E-68A5-45D0-A693-F418CC03B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CF23-CADF-4025-A821-6A50F2934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826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A61663-666A-403F-B7CD-C4DF69047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DA89904-A188-4BBE-8524-3837CD1CA7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D03532-7A31-48CE-8FD5-8231E995A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463712A-D2CB-4FBF-B423-BF994AFD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1EC7-1C24-4B24-A7A0-666954C482C7}" type="datetimeFigureOut">
              <a:rPr lang="zh-TW" altLang="en-US" smtClean="0"/>
              <a:t>2020/7/20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A79780-B537-43F2-9519-82B1A390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63F62B-BC14-4BF0-B031-B6630C8A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CF23-CADF-4025-A821-6A50F2934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833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F4DFB11-3F41-4287-8CFB-C5B3CD8A3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04CC70-19C3-4F56-AC90-11FCEF566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95604D-5725-41FB-95CA-BB1F3086FC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E1EC7-1C24-4B24-A7A0-666954C482C7}" type="datetimeFigureOut">
              <a:rPr lang="zh-TW" altLang="en-US" smtClean="0"/>
              <a:t>2020/7/20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50DA52-0FDD-4301-91A3-E872AE95D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D159A0-1571-4208-8962-848B603D8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0CF23-CADF-4025-A821-6A50F2934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326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12" Type="http://schemas.openxmlformats.org/officeDocument/2006/relationships/image" Target="../media/image15.png"/><Relationship Id="rId2" Type="http://schemas.openxmlformats.org/officeDocument/2006/relationships/image" Target="../media/image8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48.png"/><Relationship Id="rId7" Type="http://schemas.openxmlformats.org/officeDocument/2006/relationships/image" Target="../media/image17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50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#_Toc45543222"/><Relationship Id="rId7" Type="http://schemas.openxmlformats.org/officeDocument/2006/relationships/hyperlink" Target="#_Toc45543226"/><Relationship Id="rId2" Type="http://schemas.openxmlformats.org/officeDocument/2006/relationships/hyperlink" Target="#_Toc45543221"/><Relationship Id="rId1" Type="http://schemas.openxmlformats.org/officeDocument/2006/relationships/slideLayout" Target="../slideLayouts/slideLayout7.xml"/><Relationship Id="rId6" Type="http://schemas.openxmlformats.org/officeDocument/2006/relationships/hyperlink" Target="#_Toc45543225"/><Relationship Id="rId5" Type="http://schemas.openxmlformats.org/officeDocument/2006/relationships/hyperlink" Target="#_Toc45543224"/><Relationship Id="rId4" Type="http://schemas.openxmlformats.org/officeDocument/2006/relationships/hyperlink" Target="#_Toc45543223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#_Toc45543194"/><Relationship Id="rId13" Type="http://schemas.openxmlformats.org/officeDocument/2006/relationships/hyperlink" Target="#_Toc45543199"/><Relationship Id="rId18" Type="http://schemas.openxmlformats.org/officeDocument/2006/relationships/hyperlink" Target="#_Toc45543204"/><Relationship Id="rId3" Type="http://schemas.openxmlformats.org/officeDocument/2006/relationships/hyperlink" Target="#_Toc45543189"/><Relationship Id="rId21" Type="http://schemas.openxmlformats.org/officeDocument/2006/relationships/hyperlink" Target="#_Toc45543207"/><Relationship Id="rId7" Type="http://schemas.openxmlformats.org/officeDocument/2006/relationships/hyperlink" Target="#_Toc45543193"/><Relationship Id="rId12" Type="http://schemas.openxmlformats.org/officeDocument/2006/relationships/hyperlink" Target="#_Toc45543198"/><Relationship Id="rId17" Type="http://schemas.openxmlformats.org/officeDocument/2006/relationships/hyperlink" Target="#_Toc45543203"/><Relationship Id="rId2" Type="http://schemas.openxmlformats.org/officeDocument/2006/relationships/hyperlink" Target="#_Toc45543188"/><Relationship Id="rId16" Type="http://schemas.openxmlformats.org/officeDocument/2006/relationships/hyperlink" Target="#_Toc45543202"/><Relationship Id="rId20" Type="http://schemas.openxmlformats.org/officeDocument/2006/relationships/hyperlink" Target="#_Toc45543206"/><Relationship Id="rId1" Type="http://schemas.openxmlformats.org/officeDocument/2006/relationships/slideLayout" Target="../slideLayouts/slideLayout7.xml"/><Relationship Id="rId6" Type="http://schemas.openxmlformats.org/officeDocument/2006/relationships/hyperlink" Target="#_Toc45543192"/><Relationship Id="rId11" Type="http://schemas.openxmlformats.org/officeDocument/2006/relationships/hyperlink" Target="#_Toc45543197"/><Relationship Id="rId5" Type="http://schemas.openxmlformats.org/officeDocument/2006/relationships/hyperlink" Target="#_Toc45543191"/><Relationship Id="rId15" Type="http://schemas.openxmlformats.org/officeDocument/2006/relationships/hyperlink" Target="#_Toc45543201"/><Relationship Id="rId10" Type="http://schemas.openxmlformats.org/officeDocument/2006/relationships/hyperlink" Target="#_Toc45543196"/><Relationship Id="rId19" Type="http://schemas.openxmlformats.org/officeDocument/2006/relationships/hyperlink" Target="#_Toc45543205"/><Relationship Id="rId4" Type="http://schemas.openxmlformats.org/officeDocument/2006/relationships/hyperlink" Target="#_Toc45543190"/><Relationship Id="rId9" Type="http://schemas.openxmlformats.org/officeDocument/2006/relationships/hyperlink" Target="#_Toc45543195"/><Relationship Id="rId14" Type="http://schemas.openxmlformats.org/officeDocument/2006/relationships/hyperlink" Target="#_Toc45543200"/><Relationship Id="rId22" Type="http://schemas.openxmlformats.org/officeDocument/2006/relationships/hyperlink" Target="#_Toc45543208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7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12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#_Toc45543215"/><Relationship Id="rId13" Type="http://schemas.openxmlformats.org/officeDocument/2006/relationships/hyperlink" Target="#_Toc45543220"/><Relationship Id="rId3" Type="http://schemas.openxmlformats.org/officeDocument/2006/relationships/hyperlink" Target="#_Toc45543210"/><Relationship Id="rId7" Type="http://schemas.openxmlformats.org/officeDocument/2006/relationships/hyperlink" Target="#_Toc45543214"/><Relationship Id="rId12" Type="http://schemas.openxmlformats.org/officeDocument/2006/relationships/hyperlink" Target="#_Toc45543219"/><Relationship Id="rId2" Type="http://schemas.openxmlformats.org/officeDocument/2006/relationships/hyperlink" Target="#_Toc45543209"/><Relationship Id="rId1" Type="http://schemas.openxmlformats.org/officeDocument/2006/relationships/slideLayout" Target="../slideLayouts/slideLayout7.xml"/><Relationship Id="rId6" Type="http://schemas.openxmlformats.org/officeDocument/2006/relationships/hyperlink" Target="#_Toc45543213"/><Relationship Id="rId11" Type="http://schemas.openxmlformats.org/officeDocument/2006/relationships/hyperlink" Target="#_Toc45543218"/><Relationship Id="rId5" Type="http://schemas.openxmlformats.org/officeDocument/2006/relationships/hyperlink" Target="#_Toc45543212"/><Relationship Id="rId10" Type="http://schemas.openxmlformats.org/officeDocument/2006/relationships/hyperlink" Target="#_Toc45543217"/><Relationship Id="rId4" Type="http://schemas.openxmlformats.org/officeDocument/2006/relationships/hyperlink" Target="#_Toc45543211"/><Relationship Id="rId9" Type="http://schemas.openxmlformats.org/officeDocument/2006/relationships/hyperlink" Target="#_Toc45543216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#_Toc45543233"/><Relationship Id="rId13" Type="http://schemas.openxmlformats.org/officeDocument/2006/relationships/hyperlink" Target="#_Toc45543238"/><Relationship Id="rId18" Type="http://schemas.openxmlformats.org/officeDocument/2006/relationships/hyperlink" Target="#_Toc45543243"/><Relationship Id="rId3" Type="http://schemas.openxmlformats.org/officeDocument/2006/relationships/hyperlink" Target="#_Toc45543228"/><Relationship Id="rId7" Type="http://schemas.openxmlformats.org/officeDocument/2006/relationships/hyperlink" Target="#_Toc45543232"/><Relationship Id="rId12" Type="http://schemas.openxmlformats.org/officeDocument/2006/relationships/hyperlink" Target="#_Toc45543237"/><Relationship Id="rId17" Type="http://schemas.openxmlformats.org/officeDocument/2006/relationships/hyperlink" Target="#_Toc45543242"/><Relationship Id="rId2" Type="http://schemas.openxmlformats.org/officeDocument/2006/relationships/hyperlink" Target="#_Toc45543227"/><Relationship Id="rId16" Type="http://schemas.openxmlformats.org/officeDocument/2006/relationships/hyperlink" Target="#_Toc45543241"/><Relationship Id="rId1" Type="http://schemas.openxmlformats.org/officeDocument/2006/relationships/slideLayout" Target="../slideLayouts/slideLayout7.xml"/><Relationship Id="rId6" Type="http://schemas.openxmlformats.org/officeDocument/2006/relationships/hyperlink" Target="#_Toc45543231"/><Relationship Id="rId11" Type="http://schemas.openxmlformats.org/officeDocument/2006/relationships/hyperlink" Target="#_Toc45543236"/><Relationship Id="rId5" Type="http://schemas.openxmlformats.org/officeDocument/2006/relationships/hyperlink" Target="#_Toc45543230"/><Relationship Id="rId15" Type="http://schemas.openxmlformats.org/officeDocument/2006/relationships/hyperlink" Target="#_Toc45543240"/><Relationship Id="rId10" Type="http://schemas.openxmlformats.org/officeDocument/2006/relationships/hyperlink" Target="#_Toc45543235"/><Relationship Id="rId19" Type="http://schemas.openxmlformats.org/officeDocument/2006/relationships/hyperlink" Target="#_Toc45543244"/><Relationship Id="rId4" Type="http://schemas.openxmlformats.org/officeDocument/2006/relationships/hyperlink" Target="#_Toc45543229"/><Relationship Id="rId9" Type="http://schemas.openxmlformats.org/officeDocument/2006/relationships/hyperlink" Target="#_Toc45543234"/><Relationship Id="rId14" Type="http://schemas.openxmlformats.org/officeDocument/2006/relationships/hyperlink" Target="#_Toc45543239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E4243C-64E8-4CB6-8E92-2FE9801D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Conv-GRU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F8FB6FE-7AEE-4DEA-B480-D9C0AAAE8A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/>
              </a:p>
              <a:p>
                <a:pPr marL="514350" indent="-514350"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/>
              </a:p>
              <a:p>
                <a:pPr marL="514350" indent="-514350"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  <a:p>
                <a:pPr marL="514350" indent="-514350"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=(1−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sz="2400" dirty="0"/>
                  <a:t>: sigmoid function</a:t>
                </a:r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TW" sz="2400" dirty="0"/>
                  <a:t>: hyperbolic tangent function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en-US" altLang="zh-TW" sz="2400" dirty="0"/>
                  <a:t>: element-wise multiply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US" altLang="zh-TW" sz="2400" dirty="0"/>
                  <a:t>: convolution operator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F8FB6FE-7AEE-4DEA-B480-D9C0AAAE8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70" t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355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38860E-4FCB-405A-9540-5748ACF4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RoIAlign (from Mask R-CNN)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D97DD50-58A8-4F0D-9999-AE49FB554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42" y="1690688"/>
            <a:ext cx="9960315" cy="406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00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7922A7C-D3DC-46A2-BBF3-181607E1F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304" y="101688"/>
            <a:ext cx="3814887" cy="403082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DF64DA3-50A9-4E48-8048-6BBCC10A1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548" y="101687"/>
            <a:ext cx="3740795" cy="403643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7B68D0-2F5D-4AB0-87BC-05C322932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19" y="101688"/>
            <a:ext cx="3776628" cy="403082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8C6EF8B-E2A4-492E-8EB0-87067313E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703" y="4132512"/>
            <a:ext cx="3034976" cy="24257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4E4634D-8183-4691-8A59-BAF45ED67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1820" y="4132512"/>
            <a:ext cx="2292968" cy="2624749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86743347-6D00-48E7-948D-F772B98ECEC4}"/>
              </a:ext>
            </a:extLst>
          </p:cNvPr>
          <p:cNvCxnSpPr/>
          <p:nvPr/>
        </p:nvCxnSpPr>
        <p:spPr>
          <a:xfrm>
            <a:off x="3076530" y="1041091"/>
            <a:ext cx="171683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7C6EDD6-CD1E-49C1-8FA1-4F56AA2695B5}"/>
              </a:ext>
            </a:extLst>
          </p:cNvPr>
          <p:cNvCxnSpPr/>
          <p:nvPr/>
        </p:nvCxnSpPr>
        <p:spPr>
          <a:xfrm>
            <a:off x="6934774" y="1041091"/>
            <a:ext cx="171683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948E0541-7093-4AB8-9366-AFB4CADA087C}"/>
              </a:ext>
            </a:extLst>
          </p:cNvPr>
          <p:cNvCxnSpPr>
            <a:cxnSpLocks/>
          </p:cNvCxnSpPr>
          <p:nvPr/>
        </p:nvCxnSpPr>
        <p:spPr>
          <a:xfrm flipH="1">
            <a:off x="7927596" y="3634494"/>
            <a:ext cx="870598" cy="9960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804B9A7-E465-42F6-8C67-FA63878F1D16}"/>
              </a:ext>
            </a:extLst>
          </p:cNvPr>
          <p:cNvCxnSpPr>
            <a:cxnSpLocks/>
          </p:cNvCxnSpPr>
          <p:nvPr/>
        </p:nvCxnSpPr>
        <p:spPr>
          <a:xfrm flipH="1">
            <a:off x="4793363" y="4934981"/>
            <a:ext cx="187307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372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F60DF-8B24-4FAC-8720-E03265C2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3-2 Hybrid Attention Interface (HAI)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F68947-A712-4E53-95C1-15382DC4C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0756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02B941F2-97B1-4F42-ADAE-5772BAC3E54C}"/>
              </a:ext>
            </a:extLst>
          </p:cNvPr>
          <p:cNvSpPr txBox="1"/>
          <p:nvPr/>
        </p:nvSpPr>
        <p:spPr>
          <a:xfrm>
            <a:off x="69072" y="105315"/>
            <a:ext cx="472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+mj-lt"/>
              </a:rPr>
              <a:t>Hybrid Attention Interface (HAI)</a:t>
            </a:r>
            <a:endParaRPr lang="zh-TW" altLang="en-US" sz="2800" dirty="0">
              <a:latin typeface="+mj-lt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A157FC6A-3BAC-4181-BC51-D4318E9C6EA4}"/>
              </a:ext>
            </a:extLst>
          </p:cNvPr>
          <p:cNvGrpSpPr/>
          <p:nvPr/>
        </p:nvGrpSpPr>
        <p:grpSpPr>
          <a:xfrm>
            <a:off x="1034238" y="628535"/>
            <a:ext cx="9997286" cy="5651345"/>
            <a:chOff x="1034238" y="628535"/>
            <a:chExt cx="9997286" cy="565134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5C52421-B86E-4576-B84D-5FD2F26CE4E9}"/>
                </a:ext>
              </a:extLst>
            </p:cNvPr>
            <p:cNvSpPr/>
            <p:nvPr/>
          </p:nvSpPr>
          <p:spPr>
            <a:xfrm>
              <a:off x="2224894" y="5171251"/>
              <a:ext cx="1549527" cy="2808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/>
                <a:t>Conv</a:t>
              </a:r>
              <a:endParaRPr lang="zh-TW" altLang="en-US" sz="1600" dirty="0"/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A6157FEB-EFC1-4C51-8DEB-7EC284DA5358}"/>
                </a:ext>
              </a:extLst>
            </p:cNvPr>
            <p:cNvCxnSpPr>
              <a:cxnSpLocks/>
              <a:stCxn id="48" idx="0"/>
              <a:endCxn id="12" idx="2"/>
            </p:cNvCxnSpPr>
            <p:nvPr/>
          </p:nvCxnSpPr>
          <p:spPr>
            <a:xfrm flipV="1">
              <a:off x="2999658" y="4462974"/>
              <a:ext cx="946701" cy="1668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0146654C-628B-4F48-96D7-7C416E1C6408}"/>
                </a:ext>
              </a:extLst>
            </p:cNvPr>
            <p:cNvCxnSpPr>
              <a:cxnSpLocks/>
              <a:stCxn id="71" idx="0"/>
              <a:endCxn id="12" idx="2"/>
            </p:cNvCxnSpPr>
            <p:nvPr/>
          </p:nvCxnSpPr>
          <p:spPr>
            <a:xfrm flipH="1" flipV="1">
              <a:off x="3946359" y="4462974"/>
              <a:ext cx="800041" cy="1668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145B3F5-F7FE-4497-BFAC-18142EC3B06C}"/>
                </a:ext>
              </a:extLst>
            </p:cNvPr>
            <p:cNvSpPr/>
            <p:nvPr/>
          </p:nvSpPr>
          <p:spPr>
            <a:xfrm>
              <a:off x="3011346" y="4090655"/>
              <a:ext cx="1870025" cy="3723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/>
                <a:t>Scaled Dot-Product</a:t>
              </a:r>
              <a:endParaRPr lang="zh-TW" altLang="en-US" sz="160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A009B4-E40C-42AD-A72E-B45EA9E83D27}"/>
                </a:ext>
              </a:extLst>
            </p:cNvPr>
            <p:cNvSpPr/>
            <p:nvPr/>
          </p:nvSpPr>
          <p:spPr>
            <a:xfrm>
              <a:off x="3014908" y="3496431"/>
              <a:ext cx="1870025" cy="372319"/>
            </a:xfrm>
            <a:prstGeom prst="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/>
                <a:t>SoftMax  </a:t>
              </a:r>
              <a:endParaRPr lang="zh-TW" altLang="en-US" sz="1600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E6F45749-739B-4060-8853-0015C2ABAC4D}"/>
                </a:ext>
              </a:extLst>
            </p:cNvPr>
            <p:cNvCxnSpPr>
              <a:cxnSpLocks/>
              <a:stCxn id="12" idx="0"/>
              <a:endCxn id="16" idx="2"/>
            </p:cNvCxnSpPr>
            <p:nvPr/>
          </p:nvCxnSpPr>
          <p:spPr>
            <a:xfrm flipV="1">
              <a:off x="3946359" y="3868750"/>
              <a:ext cx="3562" cy="2219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26E47173-1931-4B8B-93C9-3F2C5F3A1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7060" y="2898396"/>
              <a:ext cx="0" cy="173141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F9A0EC26-4BDE-4CAC-A2AE-04DBEEAA3DE5}"/>
                </a:ext>
              </a:extLst>
            </p:cNvPr>
            <p:cNvCxnSpPr>
              <a:cxnSpLocks/>
              <a:stCxn id="59" idx="0"/>
              <a:endCxn id="62" idx="2"/>
            </p:cNvCxnSpPr>
            <p:nvPr/>
          </p:nvCxnSpPr>
          <p:spPr>
            <a:xfrm flipH="1" flipV="1">
              <a:off x="5055669" y="2430793"/>
              <a:ext cx="1744" cy="18673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8BABCB64-7226-4828-9E55-B936BBB687BF}"/>
                    </a:ext>
                  </a:extLst>
                </p:cNvPr>
                <p:cNvSpPr/>
                <p:nvPr/>
              </p:nvSpPr>
              <p:spPr>
                <a:xfrm>
                  <a:off x="2523537" y="5736355"/>
                  <a:ext cx="1398945" cy="543525"/>
                </a:xfrm>
                <a:prstGeom prst="rect">
                  <a:avLst/>
                </a:prstGeom>
                <a:solidFill>
                  <a:schemeClr val="accent2"/>
                </a:solidFill>
                <a:ln w="19050"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altLang="zh-TW" sz="1600" i="1" dirty="0"/>
                </a:p>
                <a:p>
                  <a:pPr algn="ctr"/>
                  <a:r>
                    <a:rPr lang="en-US" altLang="zh-TW" sz="1600" i="1" dirty="0"/>
                    <a:t>(h, w,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lang="en-US" altLang="zh-TW" sz="1600" i="1" dirty="0"/>
                    <a:t>)</a:t>
                  </a:r>
                  <a:endParaRPr lang="zh-TW" altLang="en-US" sz="1600" i="1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8BABCB64-7226-4828-9E55-B936BBB687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3537" y="5736355"/>
                  <a:ext cx="1398945" cy="543525"/>
                </a:xfrm>
                <a:prstGeom prst="rect">
                  <a:avLst/>
                </a:prstGeom>
                <a:blipFill>
                  <a:blip r:embed="rId2"/>
                  <a:stretch>
                    <a:fillRect b="-15217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B8F7EDBE-0814-4C14-A798-775FAFC7DDC6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3223009" y="5452119"/>
              <a:ext cx="1" cy="2842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33738AB2-9B44-4D3B-9D55-B555861C7967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 flipH="1" flipV="1">
              <a:off x="4966659" y="5436667"/>
              <a:ext cx="651158" cy="29611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9A0E1CA5-1C1B-44A2-BE43-388F719B3B60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 flipV="1">
              <a:off x="5617817" y="5430227"/>
              <a:ext cx="701052" cy="3025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BA356F92-5DEA-4BEC-B697-4F3FFED1B45D}"/>
                    </a:ext>
                  </a:extLst>
                </p:cNvPr>
                <p:cNvSpPr txBox="1"/>
                <p:nvPr/>
              </p:nvSpPr>
              <p:spPr>
                <a:xfrm>
                  <a:off x="2167990" y="5742889"/>
                  <a:ext cx="357727" cy="24622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6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oMath>
                    </m:oMathPara>
                  </a14:m>
                  <a:endParaRPr lang="zh-TW" altLang="en-US" sz="16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BA356F92-5DEA-4BEC-B697-4F3FFED1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990" y="5742889"/>
                  <a:ext cx="35772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13793" r="-3448" b="-75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814FA34C-6308-4447-A7EE-7EC40DB26AE1}"/>
                    </a:ext>
                  </a:extLst>
                </p:cNvPr>
                <p:cNvSpPr txBox="1"/>
                <p:nvPr/>
              </p:nvSpPr>
              <p:spPr>
                <a:xfrm>
                  <a:off x="6579736" y="5736355"/>
                  <a:ext cx="352148" cy="24622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</m:oMath>
                    </m:oMathPara>
                  </a14:m>
                  <a:endParaRPr lang="zh-TW" altLang="en-US" sz="16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814FA34C-6308-4447-A7EE-7EC40DB26A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9736" y="5736355"/>
                  <a:ext cx="352148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12069" b="-75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3447EE8-0E5D-4DBC-AD47-F6ED765490AE}"/>
                </a:ext>
              </a:extLst>
            </p:cNvPr>
            <p:cNvSpPr/>
            <p:nvPr/>
          </p:nvSpPr>
          <p:spPr>
            <a:xfrm>
              <a:off x="4649100" y="1588472"/>
              <a:ext cx="2888698" cy="3723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/>
                <a:t>Concat  </a:t>
              </a:r>
              <a:endParaRPr lang="zh-TW" altLang="en-US" sz="1600" dirty="0"/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2D099D22-1EE7-4141-A0BB-335E470F1FE2}"/>
                </a:ext>
              </a:extLst>
            </p:cNvPr>
            <p:cNvGrpSpPr/>
            <p:nvPr/>
          </p:nvGrpSpPr>
          <p:grpSpPr>
            <a:xfrm>
              <a:off x="6755810" y="2266070"/>
              <a:ext cx="2235124" cy="527602"/>
              <a:chOff x="6936619" y="2658845"/>
              <a:chExt cx="2235124" cy="527602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292FE9C-AE53-4917-97AE-8BD6167FFBF1}"/>
                  </a:ext>
                </a:extLst>
              </p:cNvPr>
              <p:cNvSpPr/>
              <p:nvPr/>
            </p:nvSpPr>
            <p:spPr>
              <a:xfrm>
                <a:off x="6936619" y="2658845"/>
                <a:ext cx="2235124" cy="52760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6832C833-1A22-4D9D-806C-66B09E9F820B}"/>
                  </a:ext>
                </a:extLst>
              </p:cNvPr>
              <p:cNvGrpSpPr/>
              <p:nvPr/>
            </p:nvGrpSpPr>
            <p:grpSpPr>
              <a:xfrm>
                <a:off x="6953782" y="2673965"/>
                <a:ext cx="2199113" cy="481437"/>
                <a:chOff x="7180377" y="2499871"/>
                <a:chExt cx="1711805" cy="89871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矩形 40">
                      <a:extLst>
                        <a:ext uri="{FF2B5EF4-FFF2-40B4-BE49-F238E27FC236}">
                          <a16:creationId xmlns:a16="http://schemas.microsoft.com/office/drawing/2014/main" id="{0506BC43-3427-4530-B3DE-01603626EE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0377" y="2499871"/>
                      <a:ext cx="857539" cy="898715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19050"/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zh-TW" altLang="zh-TW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altLang="zh-TW" sz="1600" i="1" dirty="0"/>
                    </a:p>
                    <a:p>
                      <a:pPr algn="ctr"/>
                      <a:r>
                        <a:rPr lang="en-US" altLang="zh-TW" sz="1600" i="1" dirty="0"/>
                        <a:t>(h, w, k)</a:t>
                      </a:r>
                      <a:endParaRPr lang="zh-TW" altLang="en-US" sz="1600" i="1" dirty="0"/>
                    </a:p>
                  </p:txBody>
                </p:sp>
              </mc:Choice>
              <mc:Fallback xmlns="">
                <p:sp>
                  <p:nvSpPr>
                    <p:cNvPr id="41" name="矩形 40">
                      <a:extLst>
                        <a:ext uri="{FF2B5EF4-FFF2-40B4-BE49-F238E27FC236}">
                          <a16:creationId xmlns:a16="http://schemas.microsoft.com/office/drawing/2014/main" id="{0506BC43-3427-4530-B3DE-01603626EE4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80377" y="2499871"/>
                      <a:ext cx="857539" cy="89871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t="-4878" b="-28049"/>
                      </a:stretch>
                    </a:blipFill>
                    <a:ln w="19050"/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矩形 41">
                      <a:extLst>
                        <a:ext uri="{FF2B5EF4-FFF2-40B4-BE49-F238E27FC236}">
                          <a16:creationId xmlns:a16="http://schemas.microsoft.com/office/drawing/2014/main" id="{88BAD951-BEE6-4123-9F1C-1342B4D656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4644" y="2499871"/>
                      <a:ext cx="857538" cy="898715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19050"/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zh-TW" altLang="zh-TW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altLang="zh-TW" sz="1600" i="1" dirty="0"/>
                    </a:p>
                    <a:p>
                      <a:pPr algn="ctr"/>
                      <a:r>
                        <a:rPr lang="en-US" altLang="zh-TW" sz="1600" i="1" dirty="0"/>
                        <a:t>(h, w, 4k)</a:t>
                      </a:r>
                      <a:endParaRPr lang="zh-TW" altLang="en-US" sz="1600" i="1" dirty="0"/>
                    </a:p>
                  </p:txBody>
                </p:sp>
              </mc:Choice>
              <mc:Fallback xmlns="">
                <p:sp>
                  <p:nvSpPr>
                    <p:cNvPr id="42" name="矩形 41">
                      <a:extLst>
                        <a:ext uri="{FF2B5EF4-FFF2-40B4-BE49-F238E27FC236}">
                          <a16:creationId xmlns:a16="http://schemas.microsoft.com/office/drawing/2014/main" id="{88BAD951-BEE6-4123-9F1C-1342B4D656E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34644" y="2499871"/>
                      <a:ext cx="857538" cy="89871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t="-3659" b="-26829"/>
                      </a:stretch>
                    </a:blipFill>
                    <a:ln w="19050"/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D029C30B-9B5A-4680-863C-5A941BDA4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0608" y="1960794"/>
              <a:ext cx="0" cy="30527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934A9E63-030C-4EBD-AEE8-08F4F245C1D3}"/>
                </a:ext>
              </a:extLst>
            </p:cNvPr>
            <p:cNvCxnSpPr>
              <a:cxnSpLocks/>
              <a:stCxn id="32" idx="0"/>
              <a:endCxn id="57" idx="2"/>
            </p:cNvCxnSpPr>
            <p:nvPr/>
          </p:nvCxnSpPr>
          <p:spPr>
            <a:xfrm flipV="1">
              <a:off x="6093449" y="1327189"/>
              <a:ext cx="1" cy="26128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8D90278-49CC-4C5A-A1F4-5A3FD6029444}"/>
                </a:ext>
              </a:extLst>
            </p:cNvPr>
            <p:cNvSpPr/>
            <p:nvPr/>
          </p:nvSpPr>
          <p:spPr>
            <a:xfrm>
              <a:off x="5006291" y="793337"/>
              <a:ext cx="2174317" cy="533852"/>
            </a:xfrm>
            <a:prstGeom prst="rect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/>
                <a:t>Conv-GRU</a:t>
              </a:r>
              <a:endParaRPr lang="zh-TW" altLang="en-US" sz="1600" dirty="0"/>
            </a:p>
          </p:txBody>
        </p: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323536F8-DDDA-4CAA-875E-C2EBEF311A55}"/>
                </a:ext>
              </a:extLst>
            </p:cNvPr>
            <p:cNvCxnSpPr>
              <a:cxnSpLocks/>
              <a:stCxn id="69" idx="3"/>
              <a:endCxn id="57" idx="1"/>
            </p:cNvCxnSpPr>
            <p:nvPr/>
          </p:nvCxnSpPr>
          <p:spPr>
            <a:xfrm>
              <a:off x="1653061" y="1060263"/>
              <a:ext cx="335323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A3E0BDE2-0E94-47F4-8E50-AA86B4EEF123}"/>
                    </a:ext>
                  </a:extLst>
                </p:cNvPr>
                <p:cNvSpPr/>
                <p:nvPr/>
              </p:nvSpPr>
              <p:spPr>
                <a:xfrm>
                  <a:off x="1034238" y="890986"/>
                  <a:ext cx="618823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A3E0BDE2-0E94-47F4-8E50-AA86B4EEF1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238" y="890986"/>
                  <a:ext cx="618823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接點: 肘形 72">
              <a:extLst>
                <a:ext uri="{FF2B5EF4-FFF2-40B4-BE49-F238E27FC236}">
                  <a16:creationId xmlns:a16="http://schemas.microsoft.com/office/drawing/2014/main" id="{EF8C9ADA-709C-4526-9D00-BE2E05FAF93D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rot="16200000" flipH="1">
              <a:off x="44815" y="3101685"/>
              <a:ext cx="5225656" cy="1130733"/>
            </a:xfrm>
            <a:prstGeom prst="bentConnector3">
              <a:avLst>
                <a:gd name="adj1" fmla="val 104375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0B8FF7CD-6379-4019-BE4A-77C19930B727}"/>
                    </a:ext>
                  </a:extLst>
                </p:cNvPr>
                <p:cNvSpPr/>
                <p:nvPr/>
              </p:nvSpPr>
              <p:spPr>
                <a:xfrm>
                  <a:off x="8312258" y="708109"/>
                  <a:ext cx="423256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0B8FF7CD-6379-4019-BE4A-77C19930B7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258" y="708109"/>
                  <a:ext cx="423256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直線單箭頭接點 76">
              <a:extLst>
                <a:ext uri="{FF2B5EF4-FFF2-40B4-BE49-F238E27FC236}">
                  <a16:creationId xmlns:a16="http://schemas.microsoft.com/office/drawing/2014/main" id="{54E3C21D-F3F9-4BCF-B704-32A5EF7D9385}"/>
                </a:ext>
              </a:extLst>
            </p:cNvPr>
            <p:cNvCxnSpPr>
              <a:cxnSpLocks/>
              <a:stCxn id="57" idx="3"/>
              <a:endCxn id="55" idx="1"/>
            </p:cNvCxnSpPr>
            <p:nvPr/>
          </p:nvCxnSpPr>
          <p:spPr>
            <a:xfrm flipV="1">
              <a:off x="7180608" y="1054223"/>
              <a:ext cx="2686556" cy="604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5CE5B83-C252-4A4B-A1AC-A643AFEC2110}"/>
                </a:ext>
              </a:extLst>
            </p:cNvPr>
            <p:cNvSpPr/>
            <p:nvPr/>
          </p:nvSpPr>
          <p:spPr>
            <a:xfrm>
              <a:off x="9867164" y="628535"/>
              <a:ext cx="1164360" cy="85137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Search termination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9867160" y="2764025"/>
              <a:ext cx="1164352" cy="85137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Region localization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7748900" y="3429000"/>
              <a:ext cx="18460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600" dirty="0"/>
                <a:t>Hard Attention path</a:t>
              </a:r>
              <a:endParaRPr lang="zh-TW" altLang="en-US" sz="1600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F583D367-3183-443D-9442-F6FE891C87F9}"/>
                </a:ext>
              </a:extLst>
            </p:cNvPr>
            <p:cNvSpPr/>
            <p:nvPr/>
          </p:nvSpPr>
          <p:spPr>
            <a:xfrm>
              <a:off x="2916360" y="1563455"/>
              <a:ext cx="139878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600" dirty="0"/>
                <a:t>Soft Attention </a:t>
              </a:r>
            </a:p>
            <a:p>
              <a:pPr algn="ctr"/>
              <a:r>
                <a:rPr lang="en-US" altLang="zh-TW" sz="1600" dirty="0"/>
                <a:t>path</a:t>
              </a:r>
              <a:endParaRPr lang="zh-TW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DA9B98D1-4854-495D-A29B-17551B0FF820}"/>
                    </a:ext>
                  </a:extLst>
                </p:cNvPr>
                <p:cNvSpPr/>
                <p:nvPr/>
              </p:nvSpPr>
              <p:spPr>
                <a:xfrm>
                  <a:off x="4916765" y="5732785"/>
                  <a:ext cx="1402104" cy="543523"/>
                </a:xfrm>
                <a:prstGeom prst="rect">
                  <a:avLst/>
                </a:prstGeom>
                <a:solidFill>
                  <a:schemeClr val="accent5"/>
                </a:solidFill>
                <a:ln w="19050"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TW" altLang="zh-TW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altLang="zh-TW" sz="1600" i="1" dirty="0"/>
                </a:p>
                <a:p>
                  <a:pPr algn="ctr"/>
                  <a:r>
                    <a:rPr lang="en-US" altLang="zh-TW" sz="1600" i="1" dirty="0"/>
                    <a:t>(h, w,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a14:m>
                  <a:r>
                    <a:rPr lang="en-US" altLang="zh-TW" sz="1600" i="1" dirty="0"/>
                    <a:t>)</a:t>
                  </a:r>
                  <a:endParaRPr lang="zh-TW" altLang="en-US" sz="1600" i="1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DA9B98D1-4854-495D-A29B-17551B0FF8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6765" y="5732785"/>
                  <a:ext cx="1402104" cy="543523"/>
                </a:xfrm>
                <a:prstGeom prst="rect">
                  <a:avLst/>
                </a:prstGeom>
                <a:blipFill>
                  <a:blip r:embed="rId10"/>
                  <a:stretch>
                    <a:fillRect b="-15054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310D2F71-1957-4C66-B3C5-0EB3F0EFDC46}"/>
                    </a:ext>
                  </a:extLst>
                </p:cNvPr>
                <p:cNvSpPr txBox="1"/>
                <p:nvPr/>
              </p:nvSpPr>
              <p:spPr>
                <a:xfrm>
                  <a:off x="4356648" y="5738464"/>
                  <a:ext cx="235175" cy="250646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6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zh-TW" altLang="en-US" sz="16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310D2F71-1957-4C66-B3C5-0EB3F0EFD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6648" y="5738464"/>
                  <a:ext cx="235175" cy="250646"/>
                </a:xfrm>
                <a:prstGeom prst="rect">
                  <a:avLst/>
                </a:prstGeom>
                <a:blipFill>
                  <a:blip r:embed="rId11"/>
                  <a:stretch>
                    <a:fillRect l="-31579" r="-47368" b="-7317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35C52421-B86E-4576-B84D-5FD2F26CE4E9}"/>
                </a:ext>
              </a:extLst>
            </p:cNvPr>
            <p:cNvSpPr/>
            <p:nvPr/>
          </p:nvSpPr>
          <p:spPr>
            <a:xfrm>
              <a:off x="5714695" y="5164281"/>
              <a:ext cx="1547945" cy="2825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/>
                <a:t>Conv  </a:t>
              </a:r>
              <a:endParaRPr lang="zh-TW" altLang="en-US" sz="1600" dirty="0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35C52421-B86E-4576-B84D-5FD2F26CE4E9}"/>
                </a:ext>
              </a:extLst>
            </p:cNvPr>
            <p:cNvSpPr/>
            <p:nvPr/>
          </p:nvSpPr>
          <p:spPr>
            <a:xfrm>
              <a:off x="3969399" y="5165903"/>
              <a:ext cx="1549527" cy="2825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/>
                <a:t>Conv  </a:t>
              </a:r>
              <a:endParaRPr lang="zh-TW" altLang="en-US" sz="1600" dirty="0"/>
            </a:p>
          </p:txBody>
        </p: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37B9E593-8BF1-4401-A882-C7116D96F02F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V="1">
              <a:off x="2346854" y="5452119"/>
              <a:ext cx="0" cy="2907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EEE0BF26-F068-4B64-BED8-C2C416BEBECC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4474236" y="5448487"/>
              <a:ext cx="0" cy="28997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109">
              <a:extLst>
                <a:ext uri="{FF2B5EF4-FFF2-40B4-BE49-F238E27FC236}">
                  <a16:creationId xmlns:a16="http://schemas.microsoft.com/office/drawing/2014/main" id="{B2212EC1-A0F1-491F-A719-2347741784CB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6755810" y="5440331"/>
              <a:ext cx="0" cy="2960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8CA39C4-6A97-46C0-99B1-262F288B2E0D}"/>
                </a:ext>
              </a:extLst>
            </p:cNvPr>
            <p:cNvSpPr/>
            <p:nvPr/>
          </p:nvSpPr>
          <p:spPr>
            <a:xfrm>
              <a:off x="2224894" y="4629815"/>
              <a:ext cx="1549527" cy="2808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/>
                <a:t>Flatten  </a:t>
              </a:r>
              <a:endParaRPr lang="zh-TW" altLang="en-US" sz="1600" dirty="0"/>
            </a:p>
          </p:txBody>
        </p: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4F9FAB19-27AC-485D-A26D-4BC06AC1DC95}"/>
                </a:ext>
              </a:extLst>
            </p:cNvPr>
            <p:cNvCxnSpPr>
              <a:cxnSpLocks/>
              <a:stCxn id="5" idx="0"/>
              <a:endCxn id="48" idx="2"/>
            </p:cNvCxnSpPr>
            <p:nvPr/>
          </p:nvCxnSpPr>
          <p:spPr>
            <a:xfrm flipV="1">
              <a:off x="2999658" y="4910683"/>
              <a:ext cx="0" cy="2605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9E92E9CA-5EE6-49D9-899E-876A80EBCB95}"/>
                </a:ext>
              </a:extLst>
            </p:cNvPr>
            <p:cNvSpPr/>
            <p:nvPr/>
          </p:nvSpPr>
          <p:spPr>
            <a:xfrm>
              <a:off x="3971636" y="4629815"/>
              <a:ext cx="1549527" cy="2808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/>
                <a:t>Flatten  </a:t>
              </a:r>
              <a:endParaRPr lang="zh-TW" altLang="en-US" sz="1600" dirty="0"/>
            </a:p>
          </p:txBody>
        </p: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C84A934D-CF3C-4CEC-A284-0E5428BBA4D5}"/>
                </a:ext>
              </a:extLst>
            </p:cNvPr>
            <p:cNvCxnSpPr>
              <a:cxnSpLocks/>
              <a:stCxn id="61" idx="0"/>
              <a:endCxn id="71" idx="2"/>
            </p:cNvCxnSpPr>
            <p:nvPr/>
          </p:nvCxnSpPr>
          <p:spPr>
            <a:xfrm flipV="1">
              <a:off x="4744163" y="4910683"/>
              <a:ext cx="2237" cy="2552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8F8FA225-50A2-42CB-884F-126C0F10CE92}"/>
                </a:ext>
              </a:extLst>
            </p:cNvPr>
            <p:cNvSpPr/>
            <p:nvPr/>
          </p:nvSpPr>
          <p:spPr>
            <a:xfrm>
              <a:off x="5713113" y="4629815"/>
              <a:ext cx="1549527" cy="2808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/>
                <a:t>Flatten  </a:t>
              </a:r>
              <a:endParaRPr lang="zh-TW" altLang="en-US" sz="1600" dirty="0"/>
            </a:p>
          </p:txBody>
        </p: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F2EA501D-A8AA-47F0-B892-D42FBEF076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7876" y="4891926"/>
              <a:ext cx="2237" cy="2552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18C1685-4ABC-42A0-B238-11E26FA1069D}"/>
                </a:ext>
              </a:extLst>
            </p:cNvPr>
            <p:cNvSpPr/>
            <p:nvPr/>
          </p:nvSpPr>
          <p:spPr>
            <a:xfrm>
              <a:off x="3774421" y="2617528"/>
              <a:ext cx="2565983" cy="2808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/>
                <a:t>MatMul  </a:t>
              </a:r>
              <a:endParaRPr lang="zh-TW" altLang="en-US" sz="1600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B2CF561-4EC9-4B98-8C23-6096F39501E3}"/>
                </a:ext>
              </a:extLst>
            </p:cNvPr>
            <p:cNvSpPr/>
            <p:nvPr/>
          </p:nvSpPr>
          <p:spPr>
            <a:xfrm>
              <a:off x="3772677" y="2149925"/>
              <a:ext cx="2565983" cy="2808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/>
                <a:t>Reshape  </a:t>
              </a:r>
              <a:endParaRPr lang="zh-TW" altLang="en-US" sz="1600" dirty="0"/>
            </a:p>
          </p:txBody>
        </p: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6B7E1DAF-1ECD-4EB0-A1CA-99CC2DF5A562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5055669" y="1961181"/>
              <a:ext cx="0" cy="18874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DDC22917-E12E-485A-A0D7-806D135E9655}"/>
                </a:ext>
              </a:extLst>
            </p:cNvPr>
            <p:cNvSpPr/>
            <p:nvPr/>
          </p:nvSpPr>
          <p:spPr>
            <a:xfrm>
              <a:off x="3907432" y="3142851"/>
              <a:ext cx="91368" cy="93727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0257C091-380D-4438-92B8-90BB60562753}"/>
                </a:ext>
              </a:extLst>
            </p:cNvPr>
            <p:cNvCxnSpPr>
              <a:cxnSpLocks/>
              <a:stCxn id="16" idx="0"/>
              <a:endCxn id="46" idx="4"/>
            </p:cNvCxnSpPr>
            <p:nvPr/>
          </p:nvCxnSpPr>
          <p:spPr>
            <a:xfrm flipV="1">
              <a:off x="3949921" y="3236578"/>
              <a:ext cx="3195" cy="2598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D50A8976-E097-40E5-8F43-42EF7456BDA4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3953116" y="2898396"/>
              <a:ext cx="0" cy="24445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70BDF011-5A40-4F4D-86CE-8991684116FE}"/>
                    </a:ext>
                  </a:extLst>
                </p:cNvPr>
                <p:cNvSpPr/>
                <p:nvPr/>
              </p:nvSpPr>
              <p:spPr>
                <a:xfrm>
                  <a:off x="2117219" y="3158249"/>
                  <a:ext cx="185441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sz="1600" dirty="0"/>
                    <a:t>Attention scores (</a:t>
                  </a:r>
                  <a14:m>
                    <m:oMath xmlns:m="http://schemas.openxmlformats.org/officeDocument/2006/math">
                      <m:r>
                        <a:rPr lang="zh-TW" altLang="en-US" sz="1600" b="1">
                          <a:latin typeface="Cambria Math" panose="02040503050406030204" pitchFamily="18" charset="0"/>
                        </a:rPr>
                        <m:t>𝚨</m:t>
                      </m:r>
                    </m:oMath>
                  </a14:m>
                  <a:r>
                    <a:rPr lang="en-US" altLang="zh-TW" sz="1600" dirty="0"/>
                    <a:t>)</a:t>
                  </a:r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70BDF011-5A40-4F4D-86CE-8991684116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7219" y="3158249"/>
                  <a:ext cx="1854417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1311" t="-5357" r="-984" b="-2142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E0D245AF-4AC3-4C91-817B-8001F6579F90}"/>
                    </a:ext>
                  </a:extLst>
                </p:cNvPr>
                <p:cNvSpPr/>
                <p:nvPr/>
              </p:nvSpPr>
              <p:spPr>
                <a:xfrm>
                  <a:off x="7155624" y="2949291"/>
                  <a:ext cx="1079697" cy="46970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600">
                                    <a:latin typeface="Cambria Math" panose="02040503050406030204" pitchFamily="18" charset="0"/>
                                  </a:rPr>
                                  <m:t>argmax</m:t>
                                </m:r>
                              </m:e>
                              <m:lim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zh-TW" altLang="en-US" sz="1600" i="1" dirty="0"/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E0D245AF-4AC3-4C91-817B-8001F6579F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5624" y="2949291"/>
                  <a:ext cx="1079697" cy="46970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1873CC88-DC27-4B93-9BEB-1FBCC6A35730}"/>
                </a:ext>
              </a:extLst>
            </p:cNvPr>
            <p:cNvCxnSpPr>
              <a:cxnSpLocks/>
              <a:stCxn id="46" idx="6"/>
              <a:endCxn id="43" idx="1"/>
            </p:cNvCxnSpPr>
            <p:nvPr/>
          </p:nvCxnSpPr>
          <p:spPr>
            <a:xfrm flipV="1">
              <a:off x="3998800" y="3184142"/>
              <a:ext cx="3156824" cy="55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FAF2CFA0-3693-4201-8F14-08630D59DE08}"/>
                </a:ext>
              </a:extLst>
            </p:cNvPr>
            <p:cNvCxnSpPr>
              <a:cxnSpLocks/>
              <a:stCxn id="43" idx="3"/>
              <a:endCxn id="14" idx="1"/>
            </p:cNvCxnSpPr>
            <p:nvPr/>
          </p:nvCxnSpPr>
          <p:spPr>
            <a:xfrm>
              <a:off x="8235321" y="3184142"/>
              <a:ext cx="1631839" cy="557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字方塊 2">
                  <a:extLst>
                    <a:ext uri="{FF2B5EF4-FFF2-40B4-BE49-F238E27FC236}">
                      <a16:creationId xmlns:a16="http://schemas.microsoft.com/office/drawing/2014/main" id="{080381E3-7D49-40CD-9E6E-8C07AE8B9324}"/>
                    </a:ext>
                  </a:extLst>
                </p:cNvPr>
                <p:cNvSpPr txBox="1"/>
                <p:nvPr/>
              </p:nvSpPr>
              <p:spPr>
                <a:xfrm>
                  <a:off x="2807681" y="4367506"/>
                  <a:ext cx="191976" cy="24622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zh-TW" altLang="en-US" sz="16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3" name="文字方塊 2">
                  <a:extLst>
                    <a:ext uri="{FF2B5EF4-FFF2-40B4-BE49-F238E27FC236}">
                      <a16:creationId xmlns:a16="http://schemas.microsoft.com/office/drawing/2014/main" id="{080381E3-7D49-40CD-9E6E-8C07AE8B9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681" y="4367506"/>
                  <a:ext cx="191976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35484" r="-29032" b="-26829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200B02DD-F94E-43AE-8DEA-05444525A1F1}"/>
                    </a:ext>
                  </a:extLst>
                </p:cNvPr>
                <p:cNvSpPr txBox="1"/>
                <p:nvPr/>
              </p:nvSpPr>
              <p:spPr>
                <a:xfrm>
                  <a:off x="4892743" y="4367506"/>
                  <a:ext cx="195373" cy="24622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zh-TW" altLang="en-US" sz="16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200B02DD-F94E-43AE-8DEA-05444525A1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743" y="4367506"/>
                  <a:ext cx="195373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18750" b="-4878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F02EF6E7-6204-483E-A6BC-41FB037A084D}"/>
                    </a:ext>
                  </a:extLst>
                </p:cNvPr>
                <p:cNvSpPr txBox="1"/>
                <p:nvPr/>
              </p:nvSpPr>
              <p:spPr>
                <a:xfrm>
                  <a:off x="6127994" y="4361302"/>
                  <a:ext cx="181268" cy="24622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zh-TW" altLang="en-US" sz="16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F02EF6E7-6204-483E-A6BC-41FB037A0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7994" y="4361302"/>
                  <a:ext cx="181268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3333" r="-23333" b="-4878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185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52C5B2-7978-4EAF-8786-B861D8EA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/>
              <a:t>3-2-1 </a:t>
            </a:r>
            <a:r>
              <a:rPr lang="zh-TW" altLang="zh-TW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混合注意力機制</a:t>
            </a:r>
            <a:r>
              <a:rPr lang="en-US" altLang="zh-TW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 </a:t>
            </a:r>
            <a:br>
              <a:rPr lang="en-US" altLang="zh-TW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</a:br>
            <a:r>
              <a:rPr lang="en-US" altLang="zh-TW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(Hybrid Attention)</a:t>
            </a:r>
            <a:endParaRPr lang="zh-TW" altLang="en-US" sz="72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532531-E26F-4CF3-9873-6403ED567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342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C236FF-2A2B-46C1-9DDC-B7DEC576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Hybrid Attention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8A92C3-693C-4985-A482-B92CDDE2BB5E}"/>
                  </a:ext>
                </a:extLst>
              </p:cNvPr>
              <p:cNvSpPr/>
              <p:nvPr/>
            </p:nvSpPr>
            <p:spPr>
              <a:xfrm>
                <a:off x="864642" y="1690688"/>
                <a:ext cx="2262927" cy="8082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b="1">
                          <a:latin typeface="Cambria Math" panose="02040503050406030204" pitchFamily="18" charset="0"/>
                        </a:rPr>
                        <m:t>𝚨</m:t>
                      </m:r>
                      <m:r>
                        <a:rPr lang="zh-TW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TW" altLang="en-US" b="0" i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zh-TW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sSup>
                                <m:sSupPr>
                                  <m:ctrlP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zh-TW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zh-TW" altLang="en-US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8A92C3-693C-4985-A482-B92CDDE2B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42" y="1690688"/>
                <a:ext cx="2262927" cy="8082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A91AE4E-CC94-4A10-AB66-CA08E78FB44B}"/>
                  </a:ext>
                </a:extLst>
              </p:cNvPr>
              <p:cNvSpPr/>
              <p:nvPr/>
            </p:nvSpPr>
            <p:spPr>
              <a:xfrm>
                <a:off x="864642" y="2483317"/>
                <a:ext cx="26380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zh-TW" altLang="en-US" i="0">
                          <a:latin typeface="Cambria Math" panose="02040503050406030204" pitchFamily="18" charset="0"/>
                        </a:rPr>
                        <m:t>ttention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zh-TW" alt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zh-TW" alt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zh-TW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b="1" i="0">
                          <a:latin typeface="Cambria Math" panose="02040503050406030204" pitchFamily="18" charset="0"/>
                        </a:rPr>
                        <m:t>𝚨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A91AE4E-CC94-4A10-AB66-CA08E78FB4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42" y="2483317"/>
                <a:ext cx="2638093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36CAE86-3E6D-4684-9BBD-1BE0600AD8EC}"/>
                  </a:ext>
                </a:extLst>
              </p:cNvPr>
              <p:cNvSpPr/>
              <p:nvPr/>
            </p:nvSpPr>
            <p:spPr>
              <a:xfrm>
                <a:off x="864642" y="2849419"/>
                <a:ext cx="8599415" cy="795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zh-TW" alt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TW" altLang="en-US" b="0" i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zh-TW" altLang="en-US" b="0" i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1" i="0">
                                  <a:latin typeface="Cambria Math" panose="02040503050406030204" pitchFamily="18" charset="0"/>
                                </a:rPr>
                                <m:t>𝚨</m:t>
                              </m:r>
                            </m:e>
                            <m:sub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TW" altLang="en-US" b="0" i="0">
                              <a:latin typeface="Cambria Math" panose="02040503050406030204" pitchFamily="18" charset="0"/>
                            </a:rPr>
                            <m:t>),  </m:t>
                          </m:r>
                          <m:r>
                            <a:rPr lang="zh-TW" alt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b="0" i="0">
                              <a:latin typeface="Cambria Math" panose="02040503050406030204" pitchFamily="18" charset="0"/>
                            </a:rPr>
                            <m:t>=0,1,2…,</m:t>
                          </m:r>
                          <m:r>
                            <a:rPr lang="zh-TW" altLang="en-US" b="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zh-TW" altLang="en-US" b="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TW" altLang="en-US" b="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TW" altLang="en-US" b="0" i="0">
                              <a:latin typeface="Cambria Math" panose="02040503050406030204" pitchFamily="18" charset="0"/>
                            </a:rPr>
                            <m:t>−1,  </m:t>
                          </m:r>
                          <m:sSub>
                            <m:sSubPr>
                              <m:ctrlP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1" i="0">
                                  <a:latin typeface="Cambria Math" panose="02040503050406030204" pitchFamily="18" charset="0"/>
                                </a:rPr>
                                <m:t>𝚨</m:t>
                              </m:r>
                            </m:e>
                            <m:sub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TW" altLang="en-US" b="0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TW" altLang="en-US" b="1" i="0">
                              <a:latin typeface="Cambria Math" panose="02040503050406030204" pitchFamily="18" charset="0"/>
                            </a:rPr>
                            <m:t>𝚨</m:t>
                          </m:r>
                          <m:r>
                            <a:rPr lang="zh-TW" altLang="en-US" b="0" i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zh-TW" altLang="en-US" b="1" i="0">
                              <a:latin typeface="Cambria Math" panose="02040503050406030204" pitchFamily="18" charset="0"/>
                            </a:rPr>
                            <m:t>𝚨</m:t>
                          </m:r>
                          <m:r>
                            <a:rPr lang="zh-TW" altLang="en-US" b="0" i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b="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TW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b="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zh-TW" altLang="en-US" b="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zh-TW" altLang="en-US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zh-TW" altLang="en-US" b="0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zh-TW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b="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zh-TW" altLang="en-US" b="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zh-TW" altLang="en-US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36CAE86-3E6D-4684-9BBD-1BE0600AD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42" y="2849419"/>
                <a:ext cx="8599415" cy="79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9DAF43E-2295-46F9-9351-0620292619D4}"/>
                  </a:ext>
                </a:extLst>
              </p:cNvPr>
              <p:cNvSpPr/>
              <p:nvPr/>
            </p:nvSpPr>
            <p:spPr>
              <a:xfrm>
                <a:off x="838200" y="3581414"/>
                <a:ext cx="1675972" cy="5034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9DAF43E-2295-46F9-9351-0620292619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81414"/>
                <a:ext cx="1675972" cy="503408"/>
              </a:xfrm>
              <a:prstGeom prst="rect">
                <a:avLst/>
              </a:prstGeom>
              <a:blipFill>
                <a:blip r:embed="rId5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39BD25F-04F7-4313-896C-0DC13F603949}"/>
                  </a:ext>
                </a:extLst>
              </p:cNvPr>
              <p:cNvSpPr/>
              <p:nvPr/>
            </p:nvSpPr>
            <p:spPr>
              <a:xfrm>
                <a:off x="838200" y="4084822"/>
                <a:ext cx="5502211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zh-TW" altLang="en-US" i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39BD25F-04F7-4313-896C-0DC13F603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84822"/>
                <a:ext cx="5502211" cy="387927"/>
              </a:xfrm>
              <a:prstGeom prst="rect">
                <a:avLst/>
              </a:prstGeom>
              <a:blipFill>
                <a:blip r:embed="rId6"/>
                <a:stretch>
                  <a:fillRect l="-222"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026D0B6-BF02-4CFE-81E6-B26FC04063C0}"/>
                  </a:ext>
                </a:extLst>
              </p:cNvPr>
              <p:cNvSpPr/>
              <p:nvPr/>
            </p:nvSpPr>
            <p:spPr>
              <a:xfrm>
                <a:off x="838200" y="4575594"/>
                <a:ext cx="8599414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zh-TW" altLang="en-US" b="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𝑓𝑙𝑎𝑡𝑡𝑒𝑛</m:t>
                              </m:r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zh-TW" altLang="en-US" b="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TW" altLang="en-US" b="0" i="1">
                              <a:latin typeface="Cambria Math" panose="02040503050406030204" pitchFamily="18" charset="0"/>
                            </a:rPr>
                            <m:t>),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zh-TW" altLang="en-US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TW" altLang="en-US" b="0" i="1">
                              <a:latin typeface="Cambria Math" panose="02040503050406030204" pitchFamily="18" charset="0"/>
                            </a:rPr>
                            <m:t>𝑓𝑙𝑎𝑡𝑡𝑒𝑛</m:t>
                          </m:r>
                          <m:r>
                            <a:rPr lang="zh-TW" altLang="en-US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zh-TW" altLang="en-US" b="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Sup>
                            <m:sSub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TW" altLang="en-US" b="0" i="1">
                              <a:latin typeface="Cambria Math" panose="02040503050406030204" pitchFamily="18" charset="0"/>
                            </a:rPr>
                            <m:t>),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zh-TW" altLang="en-US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TW" altLang="en-US" b="0" i="1">
                              <a:latin typeface="Cambria Math" panose="02040503050406030204" pitchFamily="18" charset="0"/>
                            </a:rPr>
                            <m:t>𝑓𝑙𝑎𝑡𝑡𝑒𝑛</m:t>
                          </m:r>
                          <m:r>
                            <a:rPr lang="zh-TW" altLang="en-US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  <m:r>
                            <a:rPr lang="zh-TW" altLang="en-US" b="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Sup>
                            <m:sSub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026D0B6-BF02-4CFE-81E6-B26FC0406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75594"/>
                <a:ext cx="8599414" cy="404983"/>
              </a:xfrm>
              <a:prstGeom prst="rect">
                <a:avLst/>
              </a:prstGeom>
              <a:blipFill>
                <a:blip r:embed="rId7"/>
                <a:stretch>
                  <a:fillRect l="-142" t="-156061" r="-5745" b="-2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B43E9DC-8961-48C6-9CA1-E77622C47206}"/>
                  </a:ext>
                </a:extLst>
              </p:cNvPr>
              <p:cNvSpPr/>
              <p:nvPr/>
            </p:nvSpPr>
            <p:spPr>
              <a:xfrm>
                <a:off x="838200" y="5083422"/>
                <a:ext cx="7639574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3×3×</m:t>
                          </m:r>
                          <m:sSub>
                            <m:sSub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p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zh-TW" altLang="zh-TW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3×3×</m:t>
                          </m:r>
                          <m:sSub>
                            <m:sSub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𝑏𝑎𝑠𝑒</m:t>
                              </m:r>
                            </m:sub>
                          </m:s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p>
                      <m:r>
                        <a:rPr lang="en-US" altLang="zh-TW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sSup>
                        <m:sSupPr>
                          <m:ctrlPr>
                            <a:rPr lang="zh-TW" altLang="zh-TW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3×3×</m:t>
                          </m:r>
                          <m:sSub>
                            <m:sSub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𝑏𝑎𝑠𝑒</m:t>
                              </m:r>
                            </m:sub>
                          </m:s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TW" altLang="zh-TW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sup>
                      </m:sSup>
                      <m:r>
                        <a:rPr lang="en-US" altLang="zh-TW" b="0" i="0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zh-TW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=300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B43E9DC-8961-48C6-9CA1-E77622C47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83422"/>
                <a:ext cx="7639574" cy="3742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929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3E08E4-4D53-4AB2-A381-C9322C40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3-2-3 </a:t>
            </a:r>
            <a:r>
              <a:rPr lang="zh-TW" altLang="en-US" dirty="0"/>
              <a:t>狀態空間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2FA455-C801-4428-86DF-3CBA9F1BF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922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08C81-5519-4D4A-B03A-9A6B3247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Input state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9A51F0F-9631-4A2E-B01E-AC9265727C65}"/>
              </a:ext>
            </a:extLst>
          </p:cNvPr>
          <p:cNvGrpSpPr/>
          <p:nvPr/>
        </p:nvGrpSpPr>
        <p:grpSpPr>
          <a:xfrm>
            <a:off x="3535679" y="2111928"/>
            <a:ext cx="5120642" cy="872457"/>
            <a:chOff x="3800212" y="2105851"/>
            <a:chExt cx="5120642" cy="872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439699D-AA4E-452E-9162-BD9C59F9D148}"/>
                    </a:ext>
                  </a:extLst>
                </p:cNvPr>
                <p:cNvSpPr/>
                <p:nvPr/>
              </p:nvSpPr>
              <p:spPr>
                <a:xfrm>
                  <a:off x="3800212" y="2105853"/>
                  <a:ext cx="3120705" cy="872455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altLang="zh-TW" i="1" dirty="0"/>
                </a:p>
                <a:p>
                  <a:pPr algn="ctr"/>
                  <a:r>
                    <a:rPr lang="en-US" altLang="zh-TW" i="1" dirty="0"/>
                    <a:t>(h, w,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a14:m>
                  <a:r>
                    <a:rPr lang="en-US" altLang="zh-TW" i="1" dirty="0"/>
                    <a:t>)</a:t>
                  </a:r>
                  <a:endParaRPr lang="zh-TW" altLang="en-US" i="1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439699D-AA4E-452E-9162-BD9C59F9D1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0212" y="2105853"/>
                  <a:ext cx="3120705" cy="87245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E1B826C-FD1A-4563-90A2-C34B95512B83}"/>
                    </a:ext>
                  </a:extLst>
                </p:cNvPr>
                <p:cNvSpPr/>
                <p:nvPr/>
              </p:nvSpPr>
              <p:spPr>
                <a:xfrm>
                  <a:off x="6920916" y="2105853"/>
                  <a:ext cx="999969" cy="872455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altLang="zh-TW" i="1" dirty="0"/>
                </a:p>
                <a:p>
                  <a:pPr algn="ctr"/>
                  <a:r>
                    <a:rPr lang="en-US" altLang="zh-TW" i="1" dirty="0"/>
                    <a:t>(h, w, k)</a:t>
                  </a:r>
                  <a:endParaRPr lang="zh-TW" altLang="en-US" i="1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BBBA007C-0C36-4DF3-8536-92652B34B5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0916" y="2105853"/>
                  <a:ext cx="999969" cy="8724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A221FD48-3CEF-49D8-A38A-08B254B43BF4}"/>
                    </a:ext>
                  </a:extLst>
                </p:cNvPr>
                <p:cNvSpPr/>
                <p:nvPr/>
              </p:nvSpPr>
              <p:spPr>
                <a:xfrm>
                  <a:off x="7920885" y="2105851"/>
                  <a:ext cx="999969" cy="872455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altLang="zh-TW" i="1" dirty="0"/>
                </a:p>
                <a:p>
                  <a:pPr algn="ctr"/>
                  <a:r>
                    <a:rPr lang="en-US" altLang="zh-TW" i="1" dirty="0"/>
                    <a:t>(h, w, 4k)</a:t>
                  </a:r>
                  <a:endParaRPr lang="zh-TW" altLang="en-US" i="1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4697767-99C6-4097-9CF3-C27A86AD36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85" y="2105851"/>
                  <a:ext cx="999969" cy="872455"/>
                </a:xfrm>
                <a:prstGeom prst="rect">
                  <a:avLst/>
                </a:prstGeom>
                <a:blipFill>
                  <a:blip r:embed="rId4"/>
                  <a:stretch>
                    <a:fillRect l="-4192" r="-658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B0CF0A9-ECB1-4F76-85C0-9D81146C381C}"/>
                  </a:ext>
                </a:extLst>
              </p:cNvPr>
              <p:cNvSpPr/>
              <p:nvPr/>
            </p:nvSpPr>
            <p:spPr>
              <a:xfrm>
                <a:off x="728440" y="3405627"/>
                <a:ext cx="5367560" cy="374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zh-TW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backbone</a:t>
                </a:r>
                <a:r>
                  <a:rPr lang="zh-TW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輸出的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feature maps (</a:t>
                </a:r>
                <a:r>
                  <a:rPr lang="zh-TW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正規化到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0~1</a:t>
                </a:r>
                <a:r>
                  <a:rPr lang="zh-TW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之間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B0CF0A9-ECB1-4F76-85C0-9D81146C3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40" y="3405627"/>
                <a:ext cx="5367560" cy="374205"/>
              </a:xfrm>
              <a:prstGeom prst="rect">
                <a:avLst/>
              </a:prstGeom>
              <a:blipFill>
                <a:blip r:embed="rId5"/>
                <a:stretch>
                  <a:fillRect t="-9836" r="-341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9711A1E-EBD0-4222-A71A-FDF2546E82A1}"/>
                  </a:ext>
                </a:extLst>
              </p:cNvPr>
              <p:cNvSpPr/>
              <p:nvPr/>
            </p:nvSpPr>
            <p:spPr>
              <a:xfrm>
                <a:off x="728440" y="4013682"/>
                <a:ext cx="5972019" cy="3747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TW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feature maps</a:t>
                </a:r>
                <a:r>
                  <a:rPr lang="zh-TW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經過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RPN</a:t>
                </a:r>
                <a:r>
                  <a:rPr lang="zh-TW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得到的</a:t>
                </a:r>
                <a:r>
                  <a:rPr lang="en-US" altLang="zh-TW" i="1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cls</a:t>
                </a:r>
                <a:r>
                  <a:rPr lang="zh-TW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中的物體性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(objectness)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9711A1E-EBD0-4222-A71A-FDF2546E8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40" y="4013682"/>
                <a:ext cx="5972019" cy="374783"/>
              </a:xfrm>
              <a:prstGeom prst="rect">
                <a:avLst/>
              </a:prstGeom>
              <a:blipFill>
                <a:blip r:embed="rId6"/>
                <a:stretch>
                  <a:fillRect t="-8065" r="-204" b="-24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60E1333-9A04-4378-B444-97130DC909CE}"/>
                  </a:ext>
                </a:extLst>
              </p:cNvPr>
              <p:cNvSpPr/>
              <p:nvPr/>
            </p:nvSpPr>
            <p:spPr>
              <a:xfrm>
                <a:off x="728440" y="4622315"/>
                <a:ext cx="6670650" cy="3761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zh-TW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RPN</a:t>
                </a:r>
                <a:r>
                  <a:rPr lang="zh-TW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輸出的</a:t>
                </a:r>
                <a:r>
                  <a:rPr lang="en-US" altLang="zh-TW" i="1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reg</a:t>
                </a:r>
                <a:r>
                  <a:rPr lang="zh-TW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除以個別座標修正量的最大值後的正規化結果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60E1333-9A04-4378-B444-97130DC90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40" y="4622315"/>
                <a:ext cx="6670650" cy="376193"/>
              </a:xfrm>
              <a:prstGeom prst="rect">
                <a:avLst/>
              </a:prstGeom>
              <a:blipFill>
                <a:blip r:embed="rId7"/>
                <a:stretch>
                  <a:fillRect t="-8065" r="-731" b="-24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F68D139-C6A7-4CD2-8AAC-E040C93AD898}"/>
                  </a:ext>
                </a:extLst>
              </p:cNvPr>
              <p:cNvSpPr/>
              <p:nvPr/>
            </p:nvSpPr>
            <p:spPr>
              <a:xfrm>
                <a:off x="728440" y="5232358"/>
                <a:ext cx="8470084" cy="3886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𝑏𝑎𝑠𝑒</m:t>
                                  </m:r>
                                </m:sub>
                              </m:sSub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𝑏𝑎𝑠𝑒</m:t>
                              </m:r>
                            </m:sub>
                          </m:sSub>
                        </m:sup>
                      </m:s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×4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F68D139-C6A7-4CD2-8AAC-E040C93AD8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40" y="5232358"/>
                <a:ext cx="8470084" cy="388633"/>
              </a:xfrm>
              <a:prstGeom prst="rect">
                <a:avLst/>
              </a:prstGeom>
              <a:blipFill>
                <a:blip r:embed="rId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7437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14C39B-1846-4135-BD1F-4BACEF43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3-2-4</a:t>
            </a:r>
            <a:r>
              <a:rPr lang="zh-TW" altLang="en-US" dirty="0"/>
              <a:t> 動作空間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8F5512-0787-4E52-8FC1-A722114AB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718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D2448-3E8D-4568-90E6-7F6958F96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D4ACBC-AE17-4966-A2EF-3DA038771D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02462"/>
                <a:ext cx="10515600" cy="355171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/>
                  <a:t>Search termination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𝑡𝑎𝑛h</m:t>
                        </m:r>
                      </m:fName>
                      <m:e>
                        <m:d>
                          <m:d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𝑟𝑒𝑙𝑢</m:t>
                            </m:r>
                            <m:d>
                              <m:d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́"/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́"/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d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𝑟𝑒𝑠𝑖𝑧𝑒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𝑇𝑅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/>
              </a:p>
              <a:p>
                <a:pPr marL="457200" lvl="1" indent="0">
                  <a:buNone/>
                </a:pPr>
                <a:endParaRPr lang="en-US" altLang="zh-TW" dirty="0"/>
              </a:p>
              <a:p>
                <a:r>
                  <a:rPr lang="en-US" altLang="zh-TW" dirty="0"/>
                  <a:t>region localization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centered at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/>
                  <a:t>, rectangle region with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zh-TW" dirty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D4ACBC-AE17-4966-A2EF-3DA038771D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02462"/>
                <a:ext cx="10515600" cy="3551718"/>
              </a:xfrm>
              <a:blipFill>
                <a:blip r:embed="rId2"/>
                <a:stretch>
                  <a:fillRect l="-1043" t="-3945" b="-1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046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C08FFF-84AE-40A7-A0C8-6D9237E9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論文架構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16F022E-EBAB-44FB-A296-FA8DB4AA8B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TW" dirty="0"/>
              <a:t>20200713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466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130474-6C62-4E3B-844A-9DE27123D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3-2-5</a:t>
            </a:r>
            <a:r>
              <a:rPr lang="zh-TW" altLang="en-US" dirty="0"/>
              <a:t> </a:t>
            </a:r>
            <a:r>
              <a:rPr lang="en-US" altLang="zh-TW" dirty="0"/>
              <a:t>HAI</a:t>
            </a:r>
            <a:r>
              <a:rPr lang="zh-TW" altLang="en-US" dirty="0"/>
              <a:t>運作流程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0D756C-7267-413F-9407-96C93FAD2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6941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7BD10-82BD-4852-974F-AA9F06AB5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/>
              <a:t>HAI Operation</a:t>
            </a:r>
            <a:br>
              <a:rPr lang="en-US" altLang="zh-TW" dirty="0"/>
            </a:br>
            <a:r>
              <a:rPr lang="en-US" altLang="zh-TW" dirty="0"/>
              <a:t>Pseudo Code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D083231-7CAF-4C14-B27B-45759507BF0B}"/>
                  </a:ext>
                </a:extLst>
              </p:cNvPr>
              <p:cNvSpPr/>
              <p:nvPr/>
            </p:nvSpPr>
            <p:spPr>
              <a:xfrm>
                <a:off x="4669871" y="349694"/>
                <a:ext cx="7522129" cy="615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b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initialization:</a:t>
                </a:r>
                <a:endParaRPr lang="en-US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0</m:t>
                        </m:r>
                      </m:sub>
                    </m:sSub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=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0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sup>
                    </m:sSubSup>
                    <m:r>
                      <a:rPr lang="en-US" altLang="zh-TW" sz="1600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,</m:t>
                    </m:r>
                    <m:sSubSup>
                      <m:sSubSup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0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bSup>
                    <m:r>
                      <a:rPr lang="en-US" altLang="zh-TW" sz="1600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,</m:t>
                    </m:r>
                    <m:sSubSup>
                      <m:sSubSup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0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)</a:t>
                </a:r>
                <a:r>
                  <a:rPr lang="zh-TW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0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is normalized backbone’s output feature </a:t>
                </a:r>
                <a:r>
                  <a:rPr lang="en-US" altLang="zh-TW" sz="1600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mapss</a:t>
                </a:r>
                <a:r>
                  <a:rPr lang="zh-TW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，</a:t>
                </a:r>
                <a:endParaRPr lang="en-US" altLang="zh-TW" sz="1600" kern="100" dirty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0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is RPN’s </a:t>
                </a:r>
                <a:r>
                  <a:rPr lang="en-US" altLang="zh-TW" sz="1600" i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cls</a:t>
                </a:r>
                <a:r>
                  <a:rPr lang="zh-TW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0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is normalized RPN’s</a:t>
                </a:r>
                <a:r>
                  <a:rPr lang="en-US" altLang="zh-TW" sz="1600" i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reg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h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0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= 0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h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_, _ = HAI(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h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0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)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b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while not Terminal or </a:t>
                </a:r>
                <a14:m>
                  <m:oMath xmlns:m="http://schemas.openxmlformats.org/officeDocument/2006/math">
                    <m:r>
                      <a:rPr lang="en-US" altLang="zh-TW" sz="1600" b="1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𝒕</m:t>
                    </m:r>
                    <m:r>
                      <a:rPr lang="en-US" altLang="zh-TW" sz="1600" b="1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&lt;</m:t>
                    </m:r>
                    <m:sSub>
                      <m:sSubPr>
                        <m:ctrlPr>
                          <a:rPr lang="zh-TW" altLang="zh-TW" sz="16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𝒕</m:t>
                        </m:r>
                      </m:e>
                      <m:sub>
                        <m:r>
                          <a:rPr lang="en-US" altLang="zh-TW" sz="16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en-US" altLang="zh-TW" sz="1600" b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h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</a:t>
                </a:r>
                <a:r>
                  <a:rPr lang="en-US" altLang="zh-TW" sz="1600" i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p</a:t>
                </a: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</a:t>
                </a:r>
                <a:r>
                  <a:rPr lang="en-US" altLang="zh-TW" sz="1600" i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TR</a:t>
                </a: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= HAI(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h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)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	check if Terminal or not with </a:t>
                </a:r>
                <a:r>
                  <a:rPr lang="en-US" altLang="zh-TW" sz="1600" i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TR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	if not Terminal: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   		do region localization with </a:t>
                </a:r>
                <a:r>
                  <a:rPr lang="en-US" altLang="zh-TW" sz="1600" i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p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   		get lRoIs with the region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   		update state (marking -1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𝑆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with the region)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	else: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		end the searching procedure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D083231-7CAF-4C14-B27B-45759507B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871" y="349694"/>
                <a:ext cx="7522129" cy="6158609"/>
              </a:xfrm>
              <a:prstGeom prst="rect">
                <a:avLst/>
              </a:prstGeom>
              <a:blipFill>
                <a:blip r:embed="rId2"/>
                <a:stretch>
                  <a:fillRect b="-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2CB777A-5320-4116-913C-6A25B745A5C8}"/>
                  </a:ext>
                </a:extLst>
              </p:cNvPr>
              <p:cNvSpPr/>
              <p:nvPr/>
            </p:nvSpPr>
            <p:spPr>
              <a:xfrm>
                <a:off x="-181761" y="2953739"/>
                <a:ext cx="4644705" cy="950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Function HAI is Hybrid Attention Interface</a:t>
                </a:r>
                <a:endParaRPr lang="zh-TW" altLang="zh-TW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e>
                      <m:sub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is maximum trajectory length, set to 12</a:t>
                </a:r>
                <a:endParaRPr lang="zh-TW" altLang="zh-TW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2CB777A-5320-4116-913C-6A25B745A5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1761" y="2953739"/>
                <a:ext cx="4644705" cy="950517"/>
              </a:xfrm>
              <a:prstGeom prst="rect">
                <a:avLst/>
              </a:prstGeom>
              <a:blipFill>
                <a:blip r:embed="rId3"/>
                <a:stretch>
                  <a:fillRect b="-103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8714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C430EE-2EA7-4F73-9C98-197F1472B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3-2-6</a:t>
            </a:r>
            <a:r>
              <a:rPr lang="zh-TW" altLang="en-US" dirty="0"/>
              <a:t> 獎勵設計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7D5200-1EDA-4C6C-9984-4DCAEA48B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603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7BD10-82BD-4852-974F-AA9F06AB5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/>
              <a:t>Reward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AFE09BF-1ACC-4CD9-AD1D-176F47BF96B6}"/>
                  </a:ext>
                </a:extLst>
              </p:cNvPr>
              <p:cNvSpPr/>
              <p:nvPr/>
            </p:nvSpPr>
            <p:spPr>
              <a:xfrm>
                <a:off x="-1" y="1630774"/>
                <a:ext cx="5595458" cy="3163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𝑔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b>
                    </m:sSub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𝐺𝑇𝑠</m:t>
                        </m:r>
                      </m:e>
                    </m:d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𝐼</m:t>
                        </m:r>
                      </m:e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 maximum IoU between all lRoIs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𝑔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	from</a:t>
                </a:r>
                <a14:m>
                  <m:oMath xmlns:m="http://schemas.openxmlformats.org/officeDocument/2006/math"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𝑡</m:t>
                    </m:r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=0,1,…,</m:t>
                    </m:r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𝑡</m:t>
                    </m:r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−1</m:t>
                    </m:r>
                  </m:oMath>
                </a14:m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𝐼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 maximum IoU between lRoIs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𝑔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𝑡</m:t>
                    </m:r>
                  </m:oMath>
                </a14:m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𝑟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is the reward of region localization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𝑟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is the reward of search termination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𝜏</m:t>
                    </m:r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=0.5</m:t>
                    </m:r>
                  </m:oMath>
                </a14:m>
                <a:r>
                  <a:rPr lang="zh-TW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𝛽</m:t>
                    </m:r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=0.05</m:t>
                    </m:r>
                  </m:oMath>
                </a14:m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AFE09BF-1ACC-4CD9-AD1D-176F47BF9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630774"/>
                <a:ext cx="5595458" cy="3163045"/>
              </a:xfrm>
              <a:prstGeom prst="rect">
                <a:avLst/>
              </a:prstGeom>
              <a:blipFill>
                <a:blip r:embed="rId2"/>
                <a:stretch>
                  <a:fillRect b="-17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A192B05-ECE2-4AF1-A3F5-E642D8D23DF9}"/>
                  </a:ext>
                </a:extLst>
              </p:cNvPr>
              <p:cNvSpPr/>
              <p:nvPr/>
            </p:nvSpPr>
            <p:spPr>
              <a:xfrm>
                <a:off x="4888490" y="487579"/>
                <a:ext cx="6096000" cy="603524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b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initialization: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4800" algn="just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𝐼</m:t>
                        </m:r>
                      </m:e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p>
                    </m:sSup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=0</m:t>
                    </m:r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𝐼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p>
                    </m:sSubSup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=0</m:t>
                    </m:r>
                  </m:oMath>
                </a14:m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480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i="1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num_gts</a:t>
                </a:r>
                <a:r>
                  <a:rPr lang="en-US" altLang="zh-TW" sz="1600" i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set to the number of GTs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b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For each time step </a:t>
                </a:r>
                <a:r>
                  <a:rPr lang="en-US" altLang="zh-TW" sz="1600" b="1" i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t</a:t>
                </a:r>
                <a:r>
                  <a:rPr lang="en-US" altLang="zh-TW" sz="1600" b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</a:t>
                </a:r>
                <a:endParaRPr lang="en-US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   get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𝐼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𝑔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sz="1600" kern="100" dirty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𝑔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satisfies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𝐼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p>
                    </m:sSubSup>
                    <m:sSup>
                      <m:sSup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&gt;</m:t>
                        </m:r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𝐼</m:t>
                        </m:r>
                      </m:e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p>
                    </m:sSup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 </m:t>
                        </m:r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𝐼</m:t>
                        </m:r>
                      </m:e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p>
                    </m:sSup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&gt;</m:t>
                    </m:r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𝜏</m:t>
                    </m:r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304800" indent="30607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𝑟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𝑝</m:t>
                        </m:r>
                      </m:sup>
                    </m:sSubSup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</m:t>
                    </m:r>
                    <m:f>
                      <m:f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𝑛𝑢𝑚</m:t>
                        </m:r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_</m:t>
                        </m:r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𝑔𝑡𝑠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zh-TW" altLang="zh-TW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TW" altLang="zh-TW" sz="16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6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sz="16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TW" sz="16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altLang="zh-TW" sz="16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TW" altLang="zh-TW" sz="16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6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𝐼</m:t>
                                </m:r>
                              </m:e>
                              <m:sup>
                                <m:r>
                                  <a:rPr lang="en-US" altLang="zh-TW" sz="16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 </m:t>
                        </m:r>
                      </m:e>
                    </m:nary>
                  </m:oMath>
                </a14:m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304800" indent="30607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if </a:t>
                </a:r>
                <a:r>
                  <a:rPr lang="en-US" altLang="zh-TW" sz="1600" i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t</a:t>
                </a: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is not the terminal step: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60960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𝑟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𝑇𝑅</m:t>
                        </m:r>
                      </m:sup>
                    </m:sSubSup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=−</m:t>
                    </m:r>
                    <m:f>
                      <m:f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𝛽</m:t>
                        </m:r>
                      </m:num>
                      <m:den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𝑛𝑢𝑚</m:t>
                        </m:r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_</m:t>
                        </m:r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𝑔𝑡𝑠</m:t>
                        </m:r>
                      </m:den>
                    </m:f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   else: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304800" indent="30607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𝑟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𝑇𝑅</m:t>
                        </m:r>
                      </m:sup>
                    </m:sSubSup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 </m:t>
                    </m:r>
                    <m:f>
                      <m:f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zh-TW" altLang="zh-TW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TW" altLang="zh-TW" sz="16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600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TW" sz="16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ctrlPr>
                                  <a:rPr lang="zh-TW" altLang="zh-TW" sz="16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TW" altLang="zh-TW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6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</a:rPr>
                                      <m:t> </m:t>
                                    </m:r>
                                    <m:r>
                                      <a:rPr lang="en-US" altLang="zh-TW" sz="16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altLang="zh-TW" sz="16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altLang="zh-TW" sz="16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−</m:t>
                                </m:r>
                                <m:r>
                                  <a:rPr lang="en-US" altLang="zh-TW" sz="16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𝜏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𝜏</m:t>
                        </m:r>
                      </m:den>
                    </m:f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r>
                  <a:rPr lang="en-US" altLang="zh-TW" sz="1600" dirty="0"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1600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⁡(</m:t>
                    </m:r>
                    <m:sSup>
                      <m:sSupPr>
                        <m:ctrlPr>
                          <a:rPr lang="zh-TW" altLang="zh-TW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)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A192B05-ECE2-4AF1-A3F5-E642D8D23D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490" y="487579"/>
                <a:ext cx="6096000" cy="6035242"/>
              </a:xfrm>
              <a:prstGeom prst="rect">
                <a:avLst/>
              </a:prstGeom>
              <a:blipFill>
                <a:blip r:embed="rId3"/>
                <a:stretch>
                  <a:fillRect b="-3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5875867" y="3285067"/>
            <a:ext cx="2573866" cy="55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574290" y="4345144"/>
            <a:ext cx="2573866" cy="55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650490" y="5483911"/>
            <a:ext cx="2573866" cy="55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654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7F2186-F632-40E8-814E-C92281D7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3-3</a:t>
            </a:r>
            <a:r>
              <a:rPr lang="zh-TW" altLang="en-US" dirty="0"/>
              <a:t> 模型訓練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6D9E3C-D10F-46A5-82B4-EBE4A8136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916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2BEA5-B41C-4B87-9A5E-87BC8A17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HAI loss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B181192-4318-41E8-B7FB-D678C1547A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𝑇𝑅</m:t>
                            </m:r>
                          </m:sup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TW" i="1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=0.95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𝑡𝑟𝑎𝑗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  <m:acc>
                              <m:accPr>
                                <m:chr m:val="̅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𝑇𝑅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𝑇𝑅</m:t>
                                    </m:r>
                                  </m:sup>
                                </m:sSub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𝑇𝑅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  <m:acc>
                              <m:accPr>
                                <m:chr m:val="̅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nary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func>
                      <m:func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𝑇𝑅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𝑇𝑅</m:t>
                            </m:r>
                          </m:sup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𝑇𝑅</m:t>
                                </m:r>
                              </m:sup>
                            </m:sSubSup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𝑇𝑅</m:t>
                            </m:r>
                          </m:sup>
                        </m:sSubSup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func>
                      <m:func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sSubSup>
                          <m:sSub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𝑇𝑅</m:t>
                            </m:r>
                          </m:sup>
                        </m:sSubSup>
                      </m:e>
                    </m:func>
                    <m:r>
                      <m:rPr>
                        <m:nor/>
                      </m:rPr>
                      <a:rPr lang="en-US" altLang="zh-TW"/>
                      <m:t>	</m:t>
                    </m:r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𝑏𝑎𝑡𝑐h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𝑏𝑎𝑡𝑐h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B181192-4318-41E8-B7FB-D678C1547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10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2BEA5-B41C-4B87-9A5E-87BC8A17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 function of Detector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B181192-4318-41E8-B7FB-D678C1547A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≥1</m:t>
                        </m:r>
                      </m:e>
                    </m:d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altLang="zh-TW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func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∈: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smooth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smooth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  <m:sSup>
                              <m:sSup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−0.5    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B181192-4318-41E8-B7FB-D678C1547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83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F6EC7F-D218-401F-8324-C50ED2707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/>
              <a:t>Training Pseudo Code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4063FCB-BCED-4009-A3C9-F79D903F45EA}"/>
                  </a:ext>
                </a:extLst>
              </p:cNvPr>
              <p:cNvSpPr/>
              <p:nvPr/>
            </p:nvSpPr>
            <p:spPr>
              <a:xfrm>
                <a:off x="5528807" y="926225"/>
                <a:ext cx="6096000" cy="548034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b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initialization: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𝜃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𝜃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𝜃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with </a:t>
                </a:r>
                <a:r>
                  <a:rPr lang="en-US" altLang="zh-TW" sz="1600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pretrained</a:t>
                </a: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weights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random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𝜃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𝐻</m:t>
                        </m:r>
                      </m:sub>
                    </m:sSub>
                  </m:oMath>
                </a14:m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𝑖𝑡𝑒𝑟</m:t>
                    </m:r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=1</m:t>
                    </m:r>
                  </m:oMath>
                </a14:m>
                <a:endParaRPr lang="en-US" altLang="zh-TW" sz="1600" kern="100" dirty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b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while </a:t>
                </a:r>
                <a14:m>
                  <m:oMath xmlns:m="http://schemas.openxmlformats.org/officeDocument/2006/math">
                    <m:r>
                      <a:rPr lang="en-US" altLang="zh-TW" sz="1600" b="1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𝒊𝒕𝒆𝒓</m:t>
                    </m:r>
                    <m:r>
                      <a:rPr lang="en-US" altLang="zh-TW" sz="1600" b="1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&lt;</m:t>
                    </m:r>
                    <m:sSub>
                      <m:sSubPr>
                        <m:ctrlPr>
                          <a:rPr lang="zh-TW" altLang="zh-TW" sz="16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𝒊𝒕𝒆𝒓</m:t>
                        </m:r>
                      </m:e>
                      <m:sub>
                        <m:r>
                          <a:rPr lang="en-US" altLang="zh-TW" sz="16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en-US" altLang="zh-TW" sz="1600" b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sample states, actions, lRoIs, Return from HAI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if</a:t>
                </a:r>
                <a14:m>
                  <m:oMath xmlns:m="http://schemas.openxmlformats.org/officeDocument/2006/math"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𝑖𝑡𝑒𝑟</m:t>
                    </m:r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600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mod</m:t>
                    </m:r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50 == 0</m:t>
                    </m:r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   calculate normalized Return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  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𝜃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𝜃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𝐻</m:t>
                        </m:r>
                      </m:sub>
                    </m:sSub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⟵</m:t>
                    </m:r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𝜃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𝐻</m:t>
                        </m:r>
                      </m:sub>
                    </m:sSub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+</m:t>
                    </m:r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𝛼</m:t>
                    </m:r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zh-TW" altLang="zh-TW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6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𝐻</m:t>
                            </m:r>
                          </m:sub>
                        </m:sSub>
                      </m:sub>
                    </m:sSub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𝐽</m:t>
                    </m:r>
                    <m:d>
                      <m:d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6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𝐻</m:t>
                            </m:r>
                          </m:sub>
                        </m:sSub>
                      </m:e>
                    </m:d>
                  </m:oMath>
                </a14:m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if </a:t>
                </a:r>
                <a14:m>
                  <m:oMath xmlns:m="http://schemas.openxmlformats.org/officeDocument/2006/math"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𝑖𝑡𝑒𝑟</m:t>
                    </m:r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&gt;</m:t>
                    </m:r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𝑖𝑡𝑒𝑟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  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𝜃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with lRoIs,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𝜃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𝐷</m:t>
                        </m:r>
                      </m:sub>
                    </m:sSub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⟵</m:t>
                    </m:r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𝜃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𝐷</m:t>
                        </m:r>
                      </m:sub>
                    </m:sSub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+</m:t>
                    </m:r>
                    <m:r>
                      <a:rPr lang="en-US" altLang="zh-TW" sz="16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𝛼</m:t>
                    </m:r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zh-TW" altLang="zh-TW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6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𝐷</m:t>
                            </m:r>
                          </m:sub>
                        </m:sSub>
                      </m:sub>
                    </m:sSub>
                    <m:r>
                      <a:rPr lang="en-US" altLang="zh-TW" sz="16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𝐿</m:t>
                    </m:r>
                    <m:d>
                      <m:dPr>
                        <m:ctrlPr>
                          <a:rPr lang="zh-TW" altLang="zh-TW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6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sz="1600" b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end training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4063FCB-BCED-4009-A3C9-F79D903F4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807" y="926225"/>
                <a:ext cx="6096000" cy="54803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B43637D-EECF-4A3E-88DD-7E82477D881C}"/>
                  </a:ext>
                </a:extLst>
              </p:cNvPr>
              <p:cNvSpPr/>
              <p:nvPr/>
            </p:nvSpPr>
            <p:spPr>
              <a:xfrm>
                <a:off x="0" y="2066985"/>
                <a:ext cx="5528807" cy="1756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𝜃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𝜃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𝜃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is the parameters of backbone , RPN and detector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𝜃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is the parameters of HAI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𝑖𝑡𝑒𝑟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is the maximum iteration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 algn="just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𝑖𝑡𝑒𝑟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is the stage starting iteration of second training stage</a:t>
                </a:r>
                <a:endParaRPr lang="zh-TW" altLang="zh-TW" sz="1600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B43637D-EECF-4A3E-88DD-7E82477D8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66985"/>
                <a:ext cx="5528807" cy="1756250"/>
              </a:xfrm>
              <a:prstGeom prst="rect">
                <a:avLst/>
              </a:prstGeom>
              <a:blipFill>
                <a:blip r:embed="rId3"/>
                <a:stretch>
                  <a:fillRect b="-38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104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563C01-3DFB-439C-8D60-05107C021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950" y="2305617"/>
            <a:ext cx="91041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06388"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zh-TW" altLang="en-US" sz="2000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第</a:t>
            </a:r>
            <a:r>
              <a:rPr kumimoji="0" lang="en-US" altLang="zh-TW" sz="2000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r>
              <a:rPr kumimoji="0" lang="zh-TW" altLang="en-US" sz="2000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章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en-US" altLang="zh-TW" sz="2000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 REGION PROPOSALS WITH A HYBRID ATTENTION INTERFACE (LRP-HAI)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4-1 RPN</a:t>
            </a:r>
            <a:r>
              <a:rPr kumimoji="0" lang="zh-TW" altLang="en-US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與</a:t>
            </a:r>
            <a:r>
              <a:rPr kumimoji="0" lang="en-US" altLang="zh-TW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detector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4-1-1 P4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4-2 Hybrid Attention Interface (HAI)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4-2-1 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模塊架構與狀態空間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4-2-2 HAI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運作流程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8712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58949D-B1A5-4F49-8FFB-5ED92E60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第</a:t>
            </a:r>
            <a:r>
              <a:rPr lang="en-US" altLang="zh-TW" dirty="0"/>
              <a:t>4</a:t>
            </a:r>
            <a:r>
              <a:rPr lang="zh-TW" altLang="en-US" dirty="0"/>
              <a:t>章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Local Region Proposals with a Hybrid Attention Interface</a:t>
            </a:r>
            <a:br>
              <a:rPr lang="en-US" altLang="zh-TW" dirty="0"/>
            </a:br>
            <a:r>
              <a:rPr lang="en-US" altLang="zh-TW" dirty="0"/>
              <a:t>(LRP-HAI)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DFF15F-8C10-4547-9AAD-25899B849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8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5294B3-CB99-4EF4-B7B2-A45633405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210" y="181957"/>
            <a:ext cx="6053580" cy="64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06388"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2000" b="1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第</a:t>
            </a:r>
            <a:r>
              <a:rPr lang="en-US" altLang="zh-TW" sz="2000" b="1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zh-TW" altLang="en-US" sz="2000" b="1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章</a:t>
            </a:r>
            <a:r>
              <a:rPr lang="zh-TW" altLang="en-US" sz="2000" b="1" u="sng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zh-TW" altLang="en-US" sz="2000" b="1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研究背景</a:t>
            </a:r>
            <a:endParaRPr kumimoji="0" lang="en-US" altLang="zh-TW" sz="2000" b="0" i="0" u="sng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2-1 </a:t>
            </a:r>
            <a:r>
              <a:rPr kumimoji="0" lang="zh-TW" altLang="en-US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卷積神經網路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2-1-1 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卷積層</a:t>
            </a: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(Convolution layer)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2-1-2 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池化層 </a:t>
            </a: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(Pooling Layer)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2-1-3 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全連接層</a:t>
            </a: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(Fully Connected Layer)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2-2 </a:t>
            </a:r>
            <a:r>
              <a:rPr kumimoji="0" lang="zh-TW" altLang="en-US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卷積神經網路模型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2-2-1 </a:t>
            </a:r>
            <a:r>
              <a:rPr kumimoji="0" lang="en-US" altLang="zh-TW" sz="2000" b="0" i="1" u="sng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VGGNet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2-2-2 </a:t>
            </a:r>
            <a:r>
              <a:rPr kumimoji="0" lang="en-US" altLang="zh-TW" sz="2000" b="0" i="1" u="sng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ResNet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2-3 Faster R-CNN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2-3-1 Backbone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2-3-2 Region Proposal Networks (RPN)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2-3-3 Detector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2-4 Convolutional Gated Recurrent Unit (Conv-GRU)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2-5 </a:t>
            </a:r>
            <a:r>
              <a:rPr kumimoji="0" lang="zh-TW" altLang="en-US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強化學習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2-5-1 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基本介紹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2-5-2 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回報</a:t>
            </a: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(Return)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2-5-3 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價值函數</a:t>
            </a: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(value function)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2-5-4 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策略</a:t>
            </a: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(policy, </a:t>
            </a:r>
            <a:r>
              <a:rPr kumimoji="0" lang="en-US" altLang="zh-TW" sz="2000" b="1" i="1" u="sng" strike="noStrike" cap="none" normalizeH="0" baseline="0" dirty="0">
                <a:ln>
                  <a:noFill/>
                </a:ln>
                <a:effectLst/>
                <a:latin typeface="Cambria Math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π</a:t>
            </a: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2-5-5 Policy Gradient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2-5-6 REINFORCE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2-6 drl-RPN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2948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309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標題 2">
            <a:extLst>
              <a:ext uri="{FF2B5EF4-FFF2-40B4-BE49-F238E27FC236}">
                <a16:creationId xmlns:a16="http://schemas.microsoft.com/office/drawing/2014/main" id="{981E6E2C-7C78-4970-BDDA-C80940CF5BDE}"/>
              </a:ext>
            </a:extLst>
          </p:cNvPr>
          <p:cNvSpPr txBox="1">
            <a:spLocks/>
          </p:cNvSpPr>
          <p:nvPr/>
        </p:nvSpPr>
        <p:spPr>
          <a:xfrm>
            <a:off x="34022" y="21606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LRP-HAI</a:t>
            </a:r>
            <a:endParaRPr lang="zh-TW" altLang="en-US" dirty="0"/>
          </a:p>
        </p:txBody>
      </p:sp>
      <p:grpSp>
        <p:nvGrpSpPr>
          <p:cNvPr id="254" name="群組 253">
            <a:extLst>
              <a:ext uri="{FF2B5EF4-FFF2-40B4-BE49-F238E27FC236}">
                <a16:creationId xmlns:a16="http://schemas.microsoft.com/office/drawing/2014/main" id="{867C279B-3E03-41F7-8DFA-D9FC03E8E960}"/>
              </a:ext>
            </a:extLst>
          </p:cNvPr>
          <p:cNvGrpSpPr/>
          <p:nvPr/>
        </p:nvGrpSpPr>
        <p:grpSpPr>
          <a:xfrm>
            <a:off x="515254" y="716112"/>
            <a:ext cx="10735425" cy="5104044"/>
            <a:chOff x="515254" y="716112"/>
            <a:chExt cx="10735425" cy="5104044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F46123F6-006C-4BC7-81B6-790D5D3966B7}"/>
                </a:ext>
              </a:extLst>
            </p:cNvPr>
            <p:cNvGrpSpPr/>
            <p:nvPr/>
          </p:nvGrpSpPr>
          <p:grpSpPr>
            <a:xfrm>
              <a:off x="9189956" y="3819807"/>
              <a:ext cx="1293019" cy="2000349"/>
              <a:chOff x="8535557" y="4379205"/>
              <a:chExt cx="1293019" cy="2000349"/>
            </a:xfrm>
          </p:grpSpPr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8BB7F2E8-A191-4D5F-91BF-7ED36E58A984}"/>
                  </a:ext>
                </a:extLst>
              </p:cNvPr>
              <p:cNvGrpSpPr/>
              <p:nvPr/>
            </p:nvGrpSpPr>
            <p:grpSpPr>
              <a:xfrm>
                <a:off x="8538028" y="4379205"/>
                <a:ext cx="1206658" cy="567809"/>
                <a:chOff x="9153746" y="4487944"/>
                <a:chExt cx="1206658" cy="567809"/>
              </a:xfrm>
            </p:grpSpPr>
            <p:sp>
              <p:nvSpPr>
                <p:cNvPr id="60" name="平行四邊形 59">
                  <a:extLst>
                    <a:ext uri="{FF2B5EF4-FFF2-40B4-BE49-F238E27FC236}">
                      <a16:creationId xmlns:a16="http://schemas.microsoft.com/office/drawing/2014/main" id="{8AEAF214-79D1-4D85-AA32-0EAA8CA83098}"/>
                    </a:ext>
                  </a:extLst>
                </p:cNvPr>
                <p:cNvSpPr/>
                <p:nvPr/>
              </p:nvSpPr>
              <p:spPr>
                <a:xfrm rot="16200000">
                  <a:off x="9003697" y="4637993"/>
                  <a:ext cx="567809" cy="267711"/>
                </a:xfrm>
                <a:prstGeom prst="parallelogram">
                  <a:avLst>
                    <a:gd name="adj" fmla="val 41952"/>
                  </a:avLst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 dirty="0"/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1DC01454-775A-4563-A4D7-7C9CA10739BD}"/>
                    </a:ext>
                  </a:extLst>
                </p:cNvPr>
                <p:cNvSpPr/>
                <p:nvPr/>
              </p:nvSpPr>
              <p:spPr>
                <a:xfrm>
                  <a:off x="9421457" y="4617959"/>
                  <a:ext cx="938947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400" dirty="0"/>
                    <a:t>Conv layer</a:t>
                  </a:r>
                  <a:endParaRPr lang="zh-TW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F2B40EF0-ECDC-4820-BDC7-E9A5D8C453DE}"/>
                  </a:ext>
                </a:extLst>
              </p:cNvPr>
              <p:cNvGrpSpPr/>
              <p:nvPr/>
            </p:nvGrpSpPr>
            <p:grpSpPr>
              <a:xfrm>
                <a:off x="8535557" y="5095476"/>
                <a:ext cx="1058127" cy="567809"/>
                <a:chOff x="9151275" y="5204215"/>
                <a:chExt cx="1058127" cy="567809"/>
              </a:xfrm>
            </p:grpSpPr>
            <p:sp>
              <p:nvSpPr>
                <p:cNvPr id="56" name="平行四邊形 55">
                  <a:extLst>
                    <a:ext uri="{FF2B5EF4-FFF2-40B4-BE49-F238E27FC236}">
                      <a16:creationId xmlns:a16="http://schemas.microsoft.com/office/drawing/2014/main" id="{EB3C2B7A-64D0-449D-9A87-C8B20A988F3E}"/>
                    </a:ext>
                  </a:extLst>
                </p:cNvPr>
                <p:cNvSpPr/>
                <p:nvPr/>
              </p:nvSpPr>
              <p:spPr>
                <a:xfrm rot="16200000">
                  <a:off x="9001226" y="5354264"/>
                  <a:ext cx="567809" cy="267711"/>
                </a:xfrm>
                <a:prstGeom prst="parallelogram">
                  <a:avLst>
                    <a:gd name="adj" fmla="val 41952"/>
                  </a:avLst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5A56BD16-39EB-4DF3-94AF-B75EC7EC7EE1}"/>
                    </a:ext>
                  </a:extLst>
                </p:cNvPr>
                <p:cNvSpPr/>
                <p:nvPr/>
              </p:nvSpPr>
              <p:spPr>
                <a:xfrm>
                  <a:off x="9418986" y="5334230"/>
                  <a:ext cx="790416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400" dirty="0"/>
                    <a:t>FC layer</a:t>
                  </a:r>
                  <a:endParaRPr lang="zh-TW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7A30BF62-964C-445B-97BA-A7FE374FE83D}"/>
                  </a:ext>
                </a:extLst>
              </p:cNvPr>
              <p:cNvGrpSpPr/>
              <p:nvPr/>
            </p:nvGrpSpPr>
            <p:grpSpPr>
              <a:xfrm>
                <a:off x="8540541" y="5811745"/>
                <a:ext cx="1288035" cy="567809"/>
                <a:chOff x="9156259" y="5920484"/>
                <a:chExt cx="1288035" cy="567809"/>
              </a:xfrm>
            </p:grpSpPr>
            <p:sp>
              <p:nvSpPr>
                <p:cNvPr id="54" name="平行四邊形 53">
                  <a:extLst>
                    <a:ext uri="{FF2B5EF4-FFF2-40B4-BE49-F238E27FC236}">
                      <a16:creationId xmlns:a16="http://schemas.microsoft.com/office/drawing/2014/main" id="{DB740032-6DF5-48F8-9147-3001E552551F}"/>
                    </a:ext>
                  </a:extLst>
                </p:cNvPr>
                <p:cNvSpPr/>
                <p:nvPr/>
              </p:nvSpPr>
              <p:spPr>
                <a:xfrm rot="16200000">
                  <a:off x="9006210" y="6070533"/>
                  <a:ext cx="567809" cy="267711"/>
                </a:xfrm>
                <a:prstGeom prst="parallelogram">
                  <a:avLst>
                    <a:gd name="adj" fmla="val 41952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4DA47BCD-F9D0-4504-9490-3AB1EB96C195}"/>
                    </a:ext>
                  </a:extLst>
                </p:cNvPr>
                <p:cNvSpPr/>
                <p:nvPr/>
              </p:nvSpPr>
              <p:spPr>
                <a:xfrm>
                  <a:off x="9418986" y="5965073"/>
                  <a:ext cx="1025308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400" dirty="0"/>
                    <a:t>Conv or FC layer</a:t>
                  </a:r>
                  <a:endParaRPr lang="zh-TW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89" name="立方體 88">
              <a:extLst>
                <a:ext uri="{FF2B5EF4-FFF2-40B4-BE49-F238E27FC236}">
                  <a16:creationId xmlns:a16="http://schemas.microsoft.com/office/drawing/2014/main" id="{B3F19FB6-0A85-466A-8ACA-4AAB7A0D0494}"/>
                </a:ext>
              </a:extLst>
            </p:cNvPr>
            <p:cNvSpPr/>
            <p:nvPr/>
          </p:nvSpPr>
          <p:spPr>
            <a:xfrm>
              <a:off x="2977958" y="4127847"/>
              <a:ext cx="1776986" cy="1384271"/>
            </a:xfrm>
            <a:prstGeom prst="cub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HAI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79DEB92D-3DAF-4EFE-8FAC-3C60140BAB90}"/>
                </a:ext>
              </a:extLst>
            </p:cNvPr>
            <p:cNvSpPr/>
            <p:nvPr/>
          </p:nvSpPr>
          <p:spPr>
            <a:xfrm>
              <a:off x="515254" y="1899317"/>
              <a:ext cx="63203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/>
                <a:t>Image</a:t>
              </a:r>
              <a:endParaRPr lang="zh-TW" altLang="en-US" sz="1400" dirty="0"/>
            </a:p>
          </p:txBody>
        </p:sp>
        <p:cxnSp>
          <p:nvCxnSpPr>
            <p:cNvPr id="98" name="直線單箭頭接點 97">
              <a:extLst>
                <a:ext uri="{FF2B5EF4-FFF2-40B4-BE49-F238E27FC236}">
                  <a16:creationId xmlns:a16="http://schemas.microsoft.com/office/drawing/2014/main" id="{F40D63F4-9CAF-4C01-9D33-F257E34964A9}"/>
                </a:ext>
              </a:extLst>
            </p:cNvPr>
            <p:cNvCxnSpPr>
              <a:cxnSpLocks/>
              <a:stCxn id="97" idx="3"/>
              <a:endCxn id="50" idx="0"/>
            </p:cNvCxnSpPr>
            <p:nvPr/>
          </p:nvCxnSpPr>
          <p:spPr>
            <a:xfrm>
              <a:off x="1147287" y="2053206"/>
              <a:ext cx="49509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單箭頭接點 157">
              <a:extLst>
                <a:ext uri="{FF2B5EF4-FFF2-40B4-BE49-F238E27FC236}">
                  <a16:creationId xmlns:a16="http://schemas.microsoft.com/office/drawing/2014/main" id="{3219EB44-6D6A-47D1-9684-27C92098C8B3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3813449" y="3635374"/>
              <a:ext cx="0" cy="6551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59DA6969-A266-44A6-950C-F75D8A70D6AB}"/>
                </a:ext>
              </a:extLst>
            </p:cNvPr>
            <p:cNvSpPr/>
            <p:nvPr/>
          </p:nvSpPr>
          <p:spPr>
            <a:xfrm>
              <a:off x="5339332" y="1683205"/>
              <a:ext cx="1383794" cy="731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Local region proposals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6" name="直線單箭頭接點 255">
              <a:extLst>
                <a:ext uri="{FF2B5EF4-FFF2-40B4-BE49-F238E27FC236}">
                  <a16:creationId xmlns:a16="http://schemas.microsoft.com/office/drawing/2014/main" id="{67A2707D-32D9-41B5-BA23-EC809CEDD8FB}"/>
                </a:ext>
              </a:extLst>
            </p:cNvPr>
            <p:cNvCxnSpPr>
              <a:cxnSpLocks/>
              <a:stCxn id="46" idx="4"/>
              <a:endCxn id="224" idx="1"/>
            </p:cNvCxnSpPr>
            <p:nvPr/>
          </p:nvCxnSpPr>
          <p:spPr>
            <a:xfrm flipV="1">
              <a:off x="2961566" y="2048823"/>
              <a:ext cx="2377766" cy="623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4" name="矩形 303">
              <a:extLst>
                <a:ext uri="{FF2B5EF4-FFF2-40B4-BE49-F238E27FC236}">
                  <a16:creationId xmlns:a16="http://schemas.microsoft.com/office/drawing/2014/main" id="{D4FA0D2E-2BF6-4FB0-A36C-0D7FCC28C414}"/>
                </a:ext>
              </a:extLst>
            </p:cNvPr>
            <p:cNvSpPr/>
            <p:nvPr/>
          </p:nvSpPr>
          <p:spPr>
            <a:xfrm>
              <a:off x="4667143" y="2832176"/>
              <a:ext cx="75080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Visited region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67AF3386-212C-45D5-B9B0-560EDCE90F73}"/>
                </a:ext>
              </a:extLst>
            </p:cNvPr>
            <p:cNvCxnSpPr>
              <a:cxnSpLocks/>
              <a:stCxn id="59" idx="4"/>
            </p:cNvCxnSpPr>
            <p:nvPr/>
          </p:nvCxnSpPr>
          <p:spPr>
            <a:xfrm flipV="1">
              <a:off x="6454653" y="2414441"/>
              <a:ext cx="0" cy="44212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248D958-6F4C-4437-B46D-09ADECD6C8CE}"/>
                </a:ext>
              </a:extLst>
            </p:cNvPr>
            <p:cNvGrpSpPr/>
            <p:nvPr/>
          </p:nvGrpSpPr>
          <p:grpSpPr>
            <a:xfrm>
              <a:off x="1642378" y="1541630"/>
              <a:ext cx="1319188" cy="1025003"/>
              <a:chOff x="2449691" y="1697738"/>
              <a:chExt cx="900982" cy="568836"/>
            </a:xfrm>
          </p:grpSpPr>
          <p:sp>
            <p:nvSpPr>
              <p:cNvPr id="46" name="平行四邊形 45">
                <a:extLst>
                  <a:ext uri="{FF2B5EF4-FFF2-40B4-BE49-F238E27FC236}">
                    <a16:creationId xmlns:a16="http://schemas.microsoft.com/office/drawing/2014/main" id="{703AC913-7A32-42A8-A975-9282B27F2C11}"/>
                  </a:ext>
                </a:extLst>
              </p:cNvPr>
              <p:cNvSpPr/>
              <p:nvPr/>
            </p:nvSpPr>
            <p:spPr>
              <a:xfrm rot="16200000">
                <a:off x="2932913" y="1848814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平行四邊形 46">
                <a:extLst>
                  <a:ext uri="{FF2B5EF4-FFF2-40B4-BE49-F238E27FC236}">
                    <a16:creationId xmlns:a16="http://schemas.microsoft.com/office/drawing/2014/main" id="{58D23AC0-E517-4642-896B-03B2F6ACBA98}"/>
                  </a:ext>
                </a:extLst>
              </p:cNvPr>
              <p:cNvSpPr/>
              <p:nvPr/>
            </p:nvSpPr>
            <p:spPr>
              <a:xfrm rot="16200000">
                <a:off x="2774780" y="1847787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平行四邊形 47">
                <a:extLst>
                  <a:ext uri="{FF2B5EF4-FFF2-40B4-BE49-F238E27FC236}">
                    <a16:creationId xmlns:a16="http://schemas.microsoft.com/office/drawing/2014/main" id="{E3C28784-55CE-41AD-A7F7-0CDB56EEA9D6}"/>
                  </a:ext>
                </a:extLst>
              </p:cNvPr>
              <p:cNvSpPr/>
              <p:nvPr/>
            </p:nvSpPr>
            <p:spPr>
              <a:xfrm rot="16200000">
                <a:off x="2618675" y="1847787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平行四邊形 48">
                <a:extLst>
                  <a:ext uri="{FF2B5EF4-FFF2-40B4-BE49-F238E27FC236}">
                    <a16:creationId xmlns:a16="http://schemas.microsoft.com/office/drawing/2014/main" id="{FAFEDEA5-A29A-4E93-8D12-C2956941D9EA}"/>
                  </a:ext>
                </a:extLst>
              </p:cNvPr>
              <p:cNvSpPr/>
              <p:nvPr/>
            </p:nvSpPr>
            <p:spPr>
              <a:xfrm rot="16200000">
                <a:off x="2461340" y="1847787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平行四邊形 49">
                <a:extLst>
                  <a:ext uri="{FF2B5EF4-FFF2-40B4-BE49-F238E27FC236}">
                    <a16:creationId xmlns:a16="http://schemas.microsoft.com/office/drawing/2014/main" id="{A4EB8CB4-BA3E-4CAB-AFE6-342ADE8EFFE7}"/>
                  </a:ext>
                </a:extLst>
              </p:cNvPr>
              <p:cNvSpPr/>
              <p:nvPr/>
            </p:nvSpPr>
            <p:spPr>
              <a:xfrm rot="16200000">
                <a:off x="2299642" y="1847787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EF8552DD-B72F-4661-B328-2FB3F811A379}"/>
                </a:ext>
              </a:extLst>
            </p:cNvPr>
            <p:cNvGrpSpPr/>
            <p:nvPr/>
          </p:nvGrpSpPr>
          <p:grpSpPr>
            <a:xfrm>
              <a:off x="5943453" y="2856564"/>
              <a:ext cx="1030754" cy="585065"/>
              <a:chOff x="7306395" y="3277443"/>
              <a:chExt cx="592939" cy="454362"/>
            </a:xfrm>
          </p:grpSpPr>
          <p:sp>
            <p:nvSpPr>
              <p:cNvPr id="58" name="平行四邊形 57">
                <a:extLst>
                  <a:ext uri="{FF2B5EF4-FFF2-40B4-BE49-F238E27FC236}">
                    <a16:creationId xmlns:a16="http://schemas.microsoft.com/office/drawing/2014/main" id="{56A3E5C3-4132-46BB-9744-7BDA686C13A6}"/>
                  </a:ext>
                </a:extLst>
              </p:cNvPr>
              <p:cNvSpPr/>
              <p:nvPr/>
            </p:nvSpPr>
            <p:spPr>
              <a:xfrm rot="10800000">
                <a:off x="7311201" y="3427067"/>
                <a:ext cx="588133" cy="304738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平行四邊形 58">
                <a:extLst>
                  <a:ext uri="{FF2B5EF4-FFF2-40B4-BE49-F238E27FC236}">
                    <a16:creationId xmlns:a16="http://schemas.microsoft.com/office/drawing/2014/main" id="{3F8B478E-CE82-4745-AEE2-1479CF30B4A9}"/>
                  </a:ext>
                </a:extLst>
              </p:cNvPr>
              <p:cNvSpPr/>
              <p:nvPr/>
            </p:nvSpPr>
            <p:spPr>
              <a:xfrm rot="10800000">
                <a:off x="7306395" y="3277443"/>
                <a:ext cx="588134" cy="304738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251" name="接點: 肘形 250">
              <a:extLst>
                <a:ext uri="{FF2B5EF4-FFF2-40B4-BE49-F238E27FC236}">
                  <a16:creationId xmlns:a16="http://schemas.microsoft.com/office/drawing/2014/main" id="{6A9A6090-8642-4744-88CE-5C9ED78E4616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rot="10800000" flipV="1">
              <a:off x="4338382" y="2409817"/>
              <a:ext cx="1280494" cy="921298"/>
            </a:xfrm>
            <a:prstGeom prst="bentConnector3">
              <a:avLst>
                <a:gd name="adj1" fmla="val 901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單箭頭接點 146">
              <a:extLst>
                <a:ext uri="{FF2B5EF4-FFF2-40B4-BE49-F238E27FC236}">
                  <a16:creationId xmlns:a16="http://schemas.microsoft.com/office/drawing/2014/main" id="{ACE6C983-5886-4DE4-8BB9-78B58F9EB596}"/>
                </a:ext>
              </a:extLst>
            </p:cNvPr>
            <p:cNvCxnSpPr>
              <a:cxnSpLocks/>
              <a:stCxn id="224" idx="3"/>
              <a:endCxn id="72" idx="1"/>
            </p:cNvCxnSpPr>
            <p:nvPr/>
          </p:nvCxnSpPr>
          <p:spPr>
            <a:xfrm>
              <a:off x="6723126" y="2048823"/>
              <a:ext cx="382380" cy="60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743AF44E-4EA8-4660-B22F-F8227CB727AF}"/>
                </a:ext>
              </a:extLst>
            </p:cNvPr>
            <p:cNvGrpSpPr/>
            <p:nvPr/>
          </p:nvGrpSpPr>
          <p:grpSpPr>
            <a:xfrm>
              <a:off x="8417780" y="1193497"/>
              <a:ext cx="2832899" cy="2051931"/>
              <a:chOff x="8251429" y="1063811"/>
              <a:chExt cx="2832899" cy="2051931"/>
            </a:xfrm>
          </p:grpSpPr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8BBA70CF-7360-4EC9-9325-2AAA63016B17}"/>
                  </a:ext>
                </a:extLst>
              </p:cNvPr>
              <p:cNvSpPr/>
              <p:nvPr/>
            </p:nvSpPr>
            <p:spPr>
              <a:xfrm>
                <a:off x="9893298" y="1334639"/>
                <a:ext cx="1180436" cy="636335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Bounding box regression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4B3A0EFF-F0FA-434B-BF92-33FBC2F9B01F}"/>
                  </a:ext>
                </a:extLst>
              </p:cNvPr>
              <p:cNvSpPr/>
              <p:nvPr/>
            </p:nvSpPr>
            <p:spPr>
              <a:xfrm>
                <a:off x="9903892" y="2371602"/>
                <a:ext cx="1180436" cy="636335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Bounding box classification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平行四邊形 147">
                <a:extLst>
                  <a:ext uri="{FF2B5EF4-FFF2-40B4-BE49-F238E27FC236}">
                    <a16:creationId xmlns:a16="http://schemas.microsoft.com/office/drawing/2014/main" id="{BE077713-47E3-43D5-A1FF-9F8C74EC713A}"/>
                  </a:ext>
                </a:extLst>
              </p:cNvPr>
              <p:cNvSpPr/>
              <p:nvPr/>
            </p:nvSpPr>
            <p:spPr>
              <a:xfrm rot="16200000">
                <a:off x="8739532" y="1378811"/>
                <a:ext cx="1022400" cy="392400"/>
              </a:xfrm>
              <a:prstGeom prst="parallelogram">
                <a:avLst>
                  <a:gd name="adj" fmla="val 41952"/>
                </a:avLst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9" name="平行四邊形 148">
                <a:extLst>
                  <a:ext uri="{FF2B5EF4-FFF2-40B4-BE49-F238E27FC236}">
                    <a16:creationId xmlns:a16="http://schemas.microsoft.com/office/drawing/2014/main" id="{DDFB3220-7FEF-4BB5-948A-D0B09F64BDC4}"/>
                  </a:ext>
                </a:extLst>
              </p:cNvPr>
              <p:cNvSpPr/>
              <p:nvPr/>
            </p:nvSpPr>
            <p:spPr>
              <a:xfrm rot="16200000">
                <a:off x="8739532" y="2408342"/>
                <a:ext cx="1022400" cy="392400"/>
              </a:xfrm>
              <a:prstGeom prst="parallelogram">
                <a:avLst>
                  <a:gd name="adj" fmla="val 41952"/>
                </a:avLst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平行四邊形 149">
                <a:extLst>
                  <a:ext uri="{FF2B5EF4-FFF2-40B4-BE49-F238E27FC236}">
                    <a16:creationId xmlns:a16="http://schemas.microsoft.com/office/drawing/2014/main" id="{DB6F4544-29C6-4E9C-B0CF-B808AF8A0F23}"/>
                  </a:ext>
                </a:extLst>
              </p:cNvPr>
              <p:cNvSpPr/>
              <p:nvPr/>
            </p:nvSpPr>
            <p:spPr>
              <a:xfrm rot="16200000">
                <a:off x="8094482" y="1813403"/>
                <a:ext cx="1022400" cy="392400"/>
              </a:xfrm>
              <a:prstGeom prst="parallelogram">
                <a:avLst>
                  <a:gd name="adj" fmla="val 4195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1" name="平行四邊形 150">
                <a:extLst>
                  <a:ext uri="{FF2B5EF4-FFF2-40B4-BE49-F238E27FC236}">
                    <a16:creationId xmlns:a16="http://schemas.microsoft.com/office/drawing/2014/main" id="{70CEBAB8-C95C-4D28-A94E-B3FE03F8BA7F}"/>
                  </a:ext>
                </a:extLst>
              </p:cNvPr>
              <p:cNvSpPr/>
              <p:nvPr/>
            </p:nvSpPr>
            <p:spPr>
              <a:xfrm rot="16200000">
                <a:off x="7936429" y="1807701"/>
                <a:ext cx="1022400" cy="392400"/>
              </a:xfrm>
              <a:prstGeom prst="parallelogram">
                <a:avLst>
                  <a:gd name="adj" fmla="val 4195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2" name="直線單箭頭接點 151">
                <a:extLst>
                  <a:ext uri="{FF2B5EF4-FFF2-40B4-BE49-F238E27FC236}">
                    <a16:creationId xmlns:a16="http://schemas.microsoft.com/office/drawing/2014/main" id="{B37E585F-4721-494E-A204-BF7F9D2DC38A}"/>
                  </a:ext>
                </a:extLst>
              </p:cNvPr>
              <p:cNvCxnSpPr>
                <a:cxnSpLocks/>
                <a:stCxn id="150" idx="3"/>
                <a:endCxn id="148" idx="1"/>
              </p:cNvCxnSpPr>
              <p:nvPr/>
            </p:nvCxnSpPr>
            <p:spPr>
              <a:xfrm flipV="1">
                <a:off x="8801882" y="1492701"/>
                <a:ext cx="252650" cy="59921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單箭頭接點 152">
                <a:extLst>
                  <a:ext uri="{FF2B5EF4-FFF2-40B4-BE49-F238E27FC236}">
                    <a16:creationId xmlns:a16="http://schemas.microsoft.com/office/drawing/2014/main" id="{CB73FECE-C4B6-42B6-B89A-EA2E4189FE11}"/>
                  </a:ext>
                </a:extLst>
              </p:cNvPr>
              <p:cNvCxnSpPr>
                <a:cxnSpLocks/>
                <a:stCxn id="150" idx="3"/>
                <a:endCxn id="149" idx="0"/>
              </p:cNvCxnSpPr>
              <p:nvPr/>
            </p:nvCxnSpPr>
            <p:spPr>
              <a:xfrm>
                <a:off x="8801882" y="2091913"/>
                <a:ext cx="252650" cy="51262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線單箭頭接點 153">
                <a:extLst>
                  <a:ext uri="{FF2B5EF4-FFF2-40B4-BE49-F238E27FC236}">
                    <a16:creationId xmlns:a16="http://schemas.microsoft.com/office/drawing/2014/main" id="{697E3D3E-3269-4068-B396-A6EA58A5F6AB}"/>
                  </a:ext>
                </a:extLst>
              </p:cNvPr>
              <p:cNvCxnSpPr>
                <a:cxnSpLocks/>
                <a:stCxn id="149" idx="3"/>
                <a:endCxn id="146" idx="1"/>
              </p:cNvCxnSpPr>
              <p:nvPr/>
            </p:nvCxnSpPr>
            <p:spPr>
              <a:xfrm>
                <a:off x="9446932" y="2686852"/>
                <a:ext cx="456960" cy="291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單箭頭接點 154">
                <a:extLst>
                  <a:ext uri="{FF2B5EF4-FFF2-40B4-BE49-F238E27FC236}">
                    <a16:creationId xmlns:a16="http://schemas.microsoft.com/office/drawing/2014/main" id="{01A55B5D-1BDD-473F-A938-91474AE42D5E}"/>
                  </a:ext>
                </a:extLst>
              </p:cNvPr>
              <p:cNvCxnSpPr>
                <a:cxnSpLocks/>
                <a:stCxn id="148" idx="3"/>
                <a:endCxn id="144" idx="1"/>
              </p:cNvCxnSpPr>
              <p:nvPr/>
            </p:nvCxnSpPr>
            <p:spPr>
              <a:xfrm flipV="1">
                <a:off x="9446932" y="1652807"/>
                <a:ext cx="446366" cy="451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13AE5F5-F071-41B3-A64A-032F492E0FBF}"/>
                </a:ext>
              </a:extLst>
            </p:cNvPr>
            <p:cNvSpPr/>
            <p:nvPr/>
          </p:nvSpPr>
          <p:spPr>
            <a:xfrm>
              <a:off x="5376801" y="5020434"/>
              <a:ext cx="109827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/>
                <a:t>Region </a:t>
              </a:r>
            </a:p>
            <a:p>
              <a:pPr algn="ctr"/>
              <a:r>
                <a:rPr lang="en-US" altLang="zh-TW" sz="1400" dirty="0"/>
                <a:t>localization</a:t>
              </a:r>
              <a:endParaRPr lang="zh-TW" altLang="en-US" sz="1400" dirty="0"/>
            </a:p>
          </p:txBody>
        </p:sp>
        <p:sp>
          <p:nvSpPr>
            <p:cNvPr id="64" name="流程圖: 接點 63">
              <a:extLst>
                <a:ext uri="{FF2B5EF4-FFF2-40B4-BE49-F238E27FC236}">
                  <a16:creationId xmlns:a16="http://schemas.microsoft.com/office/drawing/2014/main" id="{856D0B13-4181-4988-BC41-3CF7D6F018D5}"/>
                </a:ext>
              </a:extLst>
            </p:cNvPr>
            <p:cNvSpPr/>
            <p:nvPr/>
          </p:nvSpPr>
          <p:spPr>
            <a:xfrm flipH="1" flipV="1">
              <a:off x="7044098" y="3856864"/>
              <a:ext cx="105677" cy="110498"/>
            </a:xfrm>
            <a:prstGeom prst="flowChartConnector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5" name="接點: 肘形 64">
              <a:extLst>
                <a:ext uri="{FF2B5EF4-FFF2-40B4-BE49-F238E27FC236}">
                  <a16:creationId xmlns:a16="http://schemas.microsoft.com/office/drawing/2014/main" id="{960940A1-DD78-4BDB-ACCB-4F6563E3CD4E}"/>
                </a:ext>
              </a:extLst>
            </p:cNvPr>
            <p:cNvCxnSpPr>
              <a:cxnSpLocks/>
              <a:endCxn id="64" idx="2"/>
            </p:cNvCxnSpPr>
            <p:nvPr/>
          </p:nvCxnSpPr>
          <p:spPr>
            <a:xfrm flipV="1">
              <a:off x="4572715" y="3912113"/>
              <a:ext cx="2577060" cy="1139856"/>
            </a:xfrm>
            <a:prstGeom prst="bentConnector3">
              <a:avLst>
                <a:gd name="adj1" fmla="val 108871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DD09E-14FB-4831-A4F9-7CCA7A24FFC4}"/>
                </a:ext>
              </a:extLst>
            </p:cNvPr>
            <p:cNvSpPr/>
            <p:nvPr/>
          </p:nvSpPr>
          <p:spPr>
            <a:xfrm>
              <a:off x="5376801" y="4112099"/>
              <a:ext cx="109827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/>
                <a:t>Search termination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7" name="肘形接點 2">
              <a:extLst>
                <a:ext uri="{FF2B5EF4-FFF2-40B4-BE49-F238E27FC236}">
                  <a16:creationId xmlns:a16="http://schemas.microsoft.com/office/drawing/2014/main" id="{C0EF9331-9B48-487F-9C39-CE2DAB24BB75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 flipV="1">
              <a:off x="4572715" y="3967362"/>
              <a:ext cx="2524221" cy="620022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肘形接點 2">
              <a:extLst>
                <a:ext uri="{FF2B5EF4-FFF2-40B4-BE49-F238E27FC236}">
                  <a16:creationId xmlns:a16="http://schemas.microsoft.com/office/drawing/2014/main" id="{091D3097-13DD-46E3-BEB7-A3E80208DF55}"/>
                </a:ext>
              </a:extLst>
            </p:cNvPr>
            <p:cNvCxnSpPr>
              <a:cxnSpLocks/>
              <a:stCxn id="64" idx="4"/>
              <a:endCxn id="58" idx="5"/>
            </p:cNvCxnSpPr>
            <p:nvPr/>
          </p:nvCxnSpPr>
          <p:spPr>
            <a:xfrm rot="16200000" flipV="1">
              <a:off x="6688700" y="3448627"/>
              <a:ext cx="611435" cy="205039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接點: 肘形 86">
              <a:extLst>
                <a:ext uri="{FF2B5EF4-FFF2-40B4-BE49-F238E27FC236}">
                  <a16:creationId xmlns:a16="http://schemas.microsoft.com/office/drawing/2014/main" id="{0892EF2D-B8B5-4DB4-8F47-24AC31F409B8}"/>
                </a:ext>
              </a:extLst>
            </p:cNvPr>
            <p:cNvCxnSpPr>
              <a:cxnSpLocks/>
              <a:stCxn id="46" idx="4"/>
              <a:endCxn id="9" idx="0"/>
            </p:cNvCxnSpPr>
            <p:nvPr/>
          </p:nvCxnSpPr>
          <p:spPr>
            <a:xfrm>
              <a:off x="2961566" y="2055057"/>
              <a:ext cx="851883" cy="97179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09058C0-7C2C-4D06-BF0D-8E108C915D35}"/>
                </a:ext>
              </a:extLst>
            </p:cNvPr>
            <p:cNvSpPr/>
            <p:nvPr/>
          </p:nvSpPr>
          <p:spPr>
            <a:xfrm>
              <a:off x="5693725" y="2644787"/>
              <a:ext cx="1519161" cy="9905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DBF8D30-72B4-4ED8-B78C-3018FB895C87}"/>
                </a:ext>
              </a:extLst>
            </p:cNvPr>
            <p:cNvSpPr/>
            <p:nvPr/>
          </p:nvSpPr>
          <p:spPr>
            <a:xfrm>
              <a:off x="7121052" y="3441629"/>
              <a:ext cx="759824" cy="32409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rgbClr val="FF0000"/>
                  </a:solidFill>
                </a:rPr>
                <a:t>RPN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8A0F954D-794D-48C7-897B-6E5B587038F1}"/>
                </a:ext>
              </a:extLst>
            </p:cNvPr>
            <p:cNvSpPr/>
            <p:nvPr/>
          </p:nvSpPr>
          <p:spPr>
            <a:xfrm>
              <a:off x="8256869" y="716112"/>
              <a:ext cx="1106621" cy="355578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rgbClr val="FF0000"/>
                  </a:solidFill>
                </a:rPr>
                <a:t>Detector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728DD641-45E5-4AF9-97EA-C729722093F2}"/>
                </a:ext>
              </a:extLst>
            </p:cNvPr>
            <p:cNvSpPr/>
            <p:nvPr/>
          </p:nvSpPr>
          <p:spPr>
            <a:xfrm>
              <a:off x="8256869" y="1068887"/>
              <a:ext cx="2993808" cy="23351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1211BA79-4CEA-4092-A32B-116BBC502D42}"/>
                </a:ext>
              </a:extLst>
            </p:cNvPr>
            <p:cNvSpPr/>
            <p:nvPr/>
          </p:nvSpPr>
          <p:spPr>
            <a:xfrm>
              <a:off x="7105506" y="1864766"/>
              <a:ext cx="1001615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RoI Align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33EC3AD2-04E4-4D35-823F-5C4D66327EC8}"/>
                </a:ext>
              </a:extLst>
            </p:cNvPr>
            <p:cNvSpPr/>
            <p:nvPr/>
          </p:nvSpPr>
          <p:spPr>
            <a:xfrm>
              <a:off x="1754975" y="900452"/>
              <a:ext cx="109399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Feature extr</a:t>
              </a:r>
              <a:r>
                <a:rPr lang="en-US" altLang="zh-TW" dirty="0"/>
                <a:t>actor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502A5C3-8805-4EC0-88B3-84AA5B87DC48}"/>
                </a:ext>
              </a:extLst>
            </p:cNvPr>
            <p:cNvSpPr/>
            <p:nvPr/>
          </p:nvSpPr>
          <p:spPr>
            <a:xfrm>
              <a:off x="3288516" y="3026855"/>
              <a:ext cx="1049866" cy="6085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Masked state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弧形 18">
              <a:extLst>
                <a:ext uri="{FF2B5EF4-FFF2-40B4-BE49-F238E27FC236}">
                  <a16:creationId xmlns:a16="http://schemas.microsoft.com/office/drawing/2014/main" id="{B8EFCBDB-6FAB-4BAA-96BA-69B1F3FC9E60}"/>
                </a:ext>
              </a:extLst>
            </p:cNvPr>
            <p:cNvSpPr/>
            <p:nvPr/>
          </p:nvSpPr>
          <p:spPr>
            <a:xfrm>
              <a:off x="4470982" y="3257927"/>
              <a:ext cx="214866" cy="146373"/>
            </a:xfrm>
            <a:prstGeom prst="arc">
              <a:avLst>
                <a:gd name="adj1" fmla="val 16002331"/>
                <a:gd name="adj2" fmla="val 5821405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0" name="接點: 肘形 79">
              <a:extLst>
                <a:ext uri="{FF2B5EF4-FFF2-40B4-BE49-F238E27FC236}">
                  <a16:creationId xmlns:a16="http://schemas.microsoft.com/office/drawing/2014/main" id="{7B16FC1B-B456-469E-9E45-7DBF6B62974C}"/>
                </a:ext>
              </a:extLst>
            </p:cNvPr>
            <p:cNvCxnSpPr>
              <a:cxnSpLocks/>
              <a:stCxn id="19" idx="2"/>
              <a:endCxn id="58" idx="0"/>
            </p:cNvCxnSpPr>
            <p:nvPr/>
          </p:nvCxnSpPr>
          <p:spPr>
            <a:xfrm rot="10800000" flipH="1" flipV="1">
              <a:off x="4569429" y="3404043"/>
              <a:ext cx="1893577" cy="37585"/>
            </a:xfrm>
            <a:prstGeom prst="bentConnector4">
              <a:avLst>
                <a:gd name="adj1" fmla="val 88"/>
                <a:gd name="adj2" fmla="val 1312468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接點: 肘形 27">
              <a:extLst>
                <a:ext uri="{FF2B5EF4-FFF2-40B4-BE49-F238E27FC236}">
                  <a16:creationId xmlns:a16="http://schemas.microsoft.com/office/drawing/2014/main" id="{0D6952E4-D916-4540-B3CD-6AE55A8F7477}"/>
                </a:ext>
              </a:extLst>
            </p:cNvPr>
            <p:cNvCxnSpPr>
              <a:stCxn id="46" idx="4"/>
              <a:endCxn id="19" idx="0"/>
            </p:cNvCxnSpPr>
            <p:nvPr/>
          </p:nvCxnSpPr>
          <p:spPr>
            <a:xfrm>
              <a:off x="2961566" y="2055057"/>
              <a:ext cx="1612639" cy="1202926"/>
            </a:xfrm>
            <a:prstGeom prst="bentConnector3">
              <a:avLst>
                <a:gd name="adj1" fmla="val 100401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F6CD9827-132F-495A-9CB5-D2656FFE6508}"/>
                </a:ext>
              </a:extLst>
            </p:cNvPr>
            <p:cNvCxnSpPr>
              <a:cxnSpLocks/>
              <a:stCxn id="72" idx="3"/>
              <a:endCxn id="151" idx="1"/>
            </p:cNvCxnSpPr>
            <p:nvPr/>
          </p:nvCxnSpPr>
          <p:spPr>
            <a:xfrm>
              <a:off x="8107121" y="2049432"/>
              <a:ext cx="310659" cy="184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接點: 肘形 99">
              <a:extLst>
                <a:ext uri="{FF2B5EF4-FFF2-40B4-BE49-F238E27FC236}">
                  <a16:creationId xmlns:a16="http://schemas.microsoft.com/office/drawing/2014/main" id="{0DAFB57E-51A6-4D27-932A-77993E24C4EE}"/>
                </a:ext>
              </a:extLst>
            </p:cNvPr>
            <p:cNvCxnSpPr>
              <a:cxnSpLocks/>
              <a:stCxn id="46" idx="4"/>
              <a:endCxn id="72" idx="0"/>
            </p:cNvCxnSpPr>
            <p:nvPr/>
          </p:nvCxnSpPr>
          <p:spPr>
            <a:xfrm flipV="1">
              <a:off x="2961566" y="1864766"/>
              <a:ext cx="4644748" cy="190291"/>
            </a:xfrm>
            <a:prstGeom prst="bentConnector4">
              <a:avLst>
                <a:gd name="adj1" fmla="val 18244"/>
                <a:gd name="adj2" fmla="val 358273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881181BE-7577-4B52-BDB8-EF728D8CEFE3}"/>
                </a:ext>
              </a:extLst>
            </p:cNvPr>
            <p:cNvSpPr/>
            <p:nvPr/>
          </p:nvSpPr>
          <p:spPr>
            <a:xfrm>
              <a:off x="3006849" y="1603291"/>
              <a:ext cx="748735" cy="3985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Feature maps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35D24D50-056E-47A2-98EE-57E011EEB999}"/>
                </a:ext>
              </a:extLst>
            </p:cNvPr>
            <p:cNvSpPr/>
            <p:nvPr/>
          </p:nvSpPr>
          <p:spPr>
            <a:xfrm>
              <a:off x="6232420" y="2903559"/>
              <a:ext cx="461172" cy="2471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i="1" dirty="0">
                  <a:solidFill>
                    <a:schemeClr val="tx1"/>
                  </a:solidFill>
                </a:rPr>
                <a:t>reg</a:t>
              </a:r>
              <a:endParaRPr lang="zh-TW" altLang="en-US" sz="1400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0380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82CBF0-FBEE-4DCC-8047-E13ABBF6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4-1 RPN</a:t>
            </a:r>
            <a:r>
              <a:rPr lang="zh-TW" altLang="en-US" dirty="0"/>
              <a:t>與</a:t>
            </a:r>
            <a:r>
              <a:rPr lang="en-US" altLang="zh-TW" dirty="0"/>
              <a:t>detector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5EE8B6-22F7-41F8-A4A6-D439638B8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746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A8D091-2052-4570-BF02-8D63A5F6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809" y="-3231"/>
            <a:ext cx="10515600" cy="1325563"/>
          </a:xfrm>
        </p:spPr>
        <p:txBody>
          <a:bodyPr/>
          <a:lstStyle/>
          <a:p>
            <a:r>
              <a:rPr lang="en-US" altLang="zh-TW" dirty="0"/>
              <a:t>P4</a:t>
            </a:r>
            <a:endParaRPr lang="zh-TW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F619BBB-CEA2-46E1-8FB1-B11B809A0BB2}"/>
              </a:ext>
            </a:extLst>
          </p:cNvPr>
          <p:cNvSpPr/>
          <p:nvPr/>
        </p:nvSpPr>
        <p:spPr>
          <a:xfrm>
            <a:off x="3052674" y="6190872"/>
            <a:ext cx="1800000" cy="302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B01B1E0-2D1D-44EA-BC03-EFF8740EA96C}"/>
              </a:ext>
            </a:extLst>
          </p:cNvPr>
          <p:cNvSpPr/>
          <p:nvPr/>
        </p:nvSpPr>
        <p:spPr>
          <a:xfrm>
            <a:off x="3235575" y="5284862"/>
            <a:ext cx="1440000" cy="4530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02BC2DD-F3E3-4A77-B604-7A67B174A75F}"/>
              </a:ext>
            </a:extLst>
          </p:cNvPr>
          <p:cNvSpPr/>
          <p:nvPr/>
        </p:nvSpPr>
        <p:spPr>
          <a:xfrm>
            <a:off x="3235575" y="4378852"/>
            <a:ext cx="1440000" cy="4530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30A5C71-689A-4C9B-8205-DA20710E9A31}"/>
              </a:ext>
            </a:extLst>
          </p:cNvPr>
          <p:cNvSpPr/>
          <p:nvPr/>
        </p:nvSpPr>
        <p:spPr>
          <a:xfrm>
            <a:off x="3235575" y="3472842"/>
            <a:ext cx="1440000" cy="4530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E188035-C153-4924-AF5C-8F48CBCCBEB4}"/>
              </a:ext>
            </a:extLst>
          </p:cNvPr>
          <p:cNvSpPr/>
          <p:nvPr/>
        </p:nvSpPr>
        <p:spPr>
          <a:xfrm>
            <a:off x="3235575" y="2566832"/>
            <a:ext cx="1440000" cy="4530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48BAEDF-23A4-4C03-9826-291A24B9AD29}"/>
              </a:ext>
            </a:extLst>
          </p:cNvPr>
          <p:cNvSpPr/>
          <p:nvPr/>
        </p:nvSpPr>
        <p:spPr>
          <a:xfrm>
            <a:off x="3235575" y="1654516"/>
            <a:ext cx="1440000" cy="4530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C5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549F3CDB-E4D9-45DA-918C-CB6C8E792C44}"/>
              </a:ext>
            </a:extLst>
          </p:cNvPr>
          <p:cNvCxnSpPr>
            <a:stCxn id="42" idx="0"/>
            <a:endCxn id="43" idx="2"/>
          </p:cNvCxnSpPr>
          <p:nvPr/>
        </p:nvCxnSpPr>
        <p:spPr>
          <a:xfrm flipV="1">
            <a:off x="3952674" y="5737867"/>
            <a:ext cx="2901" cy="4530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5338CA96-407E-4E38-BF30-8CF0D681434E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V="1">
            <a:off x="3955575" y="4831857"/>
            <a:ext cx="0" cy="4530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AC4F49F1-CB5B-4BC8-B608-F24A2F5589C4}"/>
              </a:ext>
            </a:extLst>
          </p:cNvPr>
          <p:cNvCxnSpPr>
            <a:cxnSpLocks/>
            <a:stCxn id="44" idx="0"/>
            <a:endCxn id="45" idx="2"/>
          </p:cNvCxnSpPr>
          <p:nvPr/>
        </p:nvCxnSpPr>
        <p:spPr>
          <a:xfrm flipV="1">
            <a:off x="3955575" y="3925847"/>
            <a:ext cx="0" cy="4530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6C2951A9-AE79-4C68-BFAA-13C46E364D20}"/>
              </a:ext>
            </a:extLst>
          </p:cNvPr>
          <p:cNvCxnSpPr>
            <a:cxnSpLocks/>
            <a:stCxn id="45" idx="0"/>
            <a:endCxn id="46" idx="2"/>
          </p:cNvCxnSpPr>
          <p:nvPr/>
        </p:nvCxnSpPr>
        <p:spPr>
          <a:xfrm flipV="1">
            <a:off x="3955575" y="3019837"/>
            <a:ext cx="0" cy="4530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0AC4F18-9AF9-4C69-91FA-9E9A4AB405D2}"/>
              </a:ext>
            </a:extLst>
          </p:cNvPr>
          <p:cNvCxnSpPr>
            <a:cxnSpLocks/>
            <a:stCxn id="46" idx="0"/>
            <a:endCxn id="47" idx="2"/>
          </p:cNvCxnSpPr>
          <p:nvPr/>
        </p:nvCxnSpPr>
        <p:spPr>
          <a:xfrm flipV="1">
            <a:off x="3955575" y="2107521"/>
            <a:ext cx="0" cy="4593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A68D919E-CF6A-47E6-93B3-322D56007CD7}"/>
              </a:ext>
            </a:extLst>
          </p:cNvPr>
          <p:cNvSpPr/>
          <p:nvPr/>
        </p:nvSpPr>
        <p:spPr>
          <a:xfrm>
            <a:off x="5663396" y="2113828"/>
            <a:ext cx="1440000" cy="4530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395EEA4-6B81-431D-84F5-4AFCA44D3012}"/>
              </a:ext>
            </a:extLst>
          </p:cNvPr>
          <p:cNvSpPr/>
          <p:nvPr/>
        </p:nvSpPr>
        <p:spPr>
          <a:xfrm>
            <a:off x="5663396" y="3019837"/>
            <a:ext cx="1440000" cy="4530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D18813FA-D724-4F25-8D16-63FBC9D9312C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>
            <a:off x="6383396" y="2566833"/>
            <a:ext cx="0" cy="453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77F04E48-E231-452E-92AB-D1E6518D3323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675575" y="2789129"/>
            <a:ext cx="1707821" cy="42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49186EEE-0483-4F4B-B3E2-D236CC294D0E}"/>
              </a:ext>
            </a:extLst>
          </p:cNvPr>
          <p:cNvGrpSpPr/>
          <p:nvPr/>
        </p:nvGrpSpPr>
        <p:grpSpPr>
          <a:xfrm>
            <a:off x="5242991" y="2653836"/>
            <a:ext cx="2044220" cy="2404523"/>
            <a:chOff x="4244607" y="4284744"/>
            <a:chExt cx="2044220" cy="2404523"/>
          </a:xfrm>
        </p:grpSpPr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ADC2286F-5EB7-4DD8-9CA8-AAA979A194B0}"/>
                </a:ext>
              </a:extLst>
            </p:cNvPr>
            <p:cNvSpPr/>
            <p:nvPr/>
          </p:nvSpPr>
          <p:spPr>
            <a:xfrm>
              <a:off x="5240194" y="4284744"/>
              <a:ext cx="266972" cy="2264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DC8583F6-368A-4EDB-B21A-D2E825437C4F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 flipH="1">
              <a:off x="4434425" y="4478063"/>
              <a:ext cx="844866" cy="80667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A5D9759A-D1D2-467D-B413-6AAAB3C652FB}"/>
                </a:ext>
              </a:extLst>
            </p:cNvPr>
            <p:cNvSpPr/>
            <p:nvPr/>
          </p:nvSpPr>
          <p:spPr>
            <a:xfrm>
              <a:off x="4244607" y="5309311"/>
              <a:ext cx="2044220" cy="1379956"/>
            </a:xfrm>
            <a:prstGeom prst="rect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58521A33-D831-4E0D-9DD8-B3EE7F0E55A9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>
              <a:off x="4319960" y="6421273"/>
              <a:ext cx="3284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B1A7926F-8939-468D-BF73-FFBDB5D05992}"/>
                    </a:ext>
                  </a:extLst>
                </p:cNvPr>
                <p:cNvSpPr/>
                <p:nvPr/>
              </p:nvSpPr>
              <p:spPr>
                <a:xfrm>
                  <a:off x="4648402" y="6211334"/>
                  <a:ext cx="818009" cy="419878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>
                    <a:defRPr/>
                  </a:pPr>
                  <a:r>
                    <a:rPr kumimoji="0" lang="en-US" altLang="zh-TW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0" lang="en-US" altLang="zh-TW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1 conv</a:t>
                  </a:r>
                  <a:r>
                    <a:rPr kumimoji="0" lang="en-US" altLang="zh-TW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.</a:t>
                  </a:r>
                  <a:endPara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B1A7926F-8939-468D-BF73-FFBDB5D059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402" y="6211334"/>
                  <a:ext cx="818009" cy="41987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169889AA-729A-40F1-B339-332A9C9C0B61}"/>
                </a:ext>
              </a:extLst>
            </p:cNvPr>
            <p:cNvCxnSpPr>
              <a:cxnSpLocks/>
              <a:stCxn id="62" idx="3"/>
              <a:endCxn id="67" idx="2"/>
            </p:cNvCxnSpPr>
            <p:nvPr/>
          </p:nvCxnSpPr>
          <p:spPr>
            <a:xfrm>
              <a:off x="5466411" y="6421273"/>
              <a:ext cx="2969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B015476A-6127-4FF5-A6CA-96B759224CF4}"/>
                    </a:ext>
                  </a:extLst>
                </p:cNvPr>
                <p:cNvSpPr/>
                <p:nvPr/>
              </p:nvSpPr>
              <p:spPr>
                <a:xfrm>
                  <a:off x="5604499" y="5644705"/>
                  <a:ext cx="593875" cy="3545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>
                    <a:defRPr/>
                  </a:pPr>
                  <a:r>
                    <a:rPr kumimoji="0" lang="en-US" altLang="zh-TW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2</a:t>
                  </a:r>
                  <a14:m>
                    <m:oMath xmlns:m="http://schemas.openxmlformats.org/officeDocument/2006/math">
                      <m:r>
                        <a:rPr lang="en-US" altLang="zh-TW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0" lang="en-US" altLang="zh-TW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 up</a:t>
                  </a:r>
                  <a:endPara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B015476A-6127-4FF5-A6CA-96B759224C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499" y="5644705"/>
                  <a:ext cx="593875" cy="3545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BD4B4DEA-D237-4903-89FF-921028DF88A0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5901437" y="5354230"/>
              <a:ext cx="0" cy="2904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31A9A652-19AD-40D7-8AC3-16400EA004F8}"/>
                </a:ext>
              </a:extLst>
            </p:cNvPr>
            <p:cNvCxnSpPr>
              <a:cxnSpLocks/>
              <a:stCxn id="64" idx="2"/>
              <a:endCxn id="67" idx="0"/>
            </p:cNvCxnSpPr>
            <p:nvPr/>
          </p:nvCxnSpPr>
          <p:spPr>
            <a:xfrm>
              <a:off x="5901437" y="5999289"/>
              <a:ext cx="0" cy="2822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2FFF3FD2-0831-4153-BA7A-929DF74B33F5}"/>
                </a:ext>
              </a:extLst>
            </p:cNvPr>
            <p:cNvSpPr/>
            <p:nvPr/>
          </p:nvSpPr>
          <p:spPr>
            <a:xfrm>
              <a:off x="5763347" y="6281550"/>
              <a:ext cx="276179" cy="279446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+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16827459-FF56-45F9-A37D-36A7D6288E15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7103396" y="3226932"/>
            <a:ext cx="1031646" cy="194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91FA62C9-5AF3-4C76-843C-7C5308793210}"/>
              </a:ext>
            </a:extLst>
          </p:cNvPr>
          <p:cNvGrpSpPr/>
          <p:nvPr/>
        </p:nvGrpSpPr>
        <p:grpSpPr>
          <a:xfrm>
            <a:off x="7438778" y="3097885"/>
            <a:ext cx="1788033" cy="1608692"/>
            <a:chOff x="5753646" y="4845885"/>
            <a:chExt cx="1788033" cy="1608692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2927C84-BE4C-49F8-8F12-BD04F30086C8}"/>
                </a:ext>
              </a:extLst>
            </p:cNvPr>
            <p:cNvSpPr/>
            <p:nvPr/>
          </p:nvSpPr>
          <p:spPr>
            <a:xfrm>
              <a:off x="5753646" y="5590805"/>
              <a:ext cx="1788033" cy="863772"/>
            </a:xfrm>
            <a:prstGeom prst="rect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5B64BBE8-4BA3-43BB-8C82-C5047203BF94}"/>
                </a:ext>
              </a:extLst>
            </p:cNvPr>
            <p:cNvSpPr/>
            <p:nvPr/>
          </p:nvSpPr>
          <p:spPr>
            <a:xfrm>
              <a:off x="5964234" y="4845885"/>
              <a:ext cx="221852" cy="22397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73" name="直線單箭頭接點 72">
              <a:extLst>
                <a:ext uri="{FF2B5EF4-FFF2-40B4-BE49-F238E27FC236}">
                  <a16:creationId xmlns:a16="http://schemas.microsoft.com/office/drawing/2014/main" id="{E4DB72A0-1C12-4ED9-ACD4-DAF487B5578A}"/>
                </a:ext>
              </a:extLst>
            </p:cNvPr>
            <p:cNvCxnSpPr>
              <a:cxnSpLocks/>
              <a:stCxn id="72" idx="4"/>
              <a:endCxn id="71" idx="0"/>
            </p:cNvCxnSpPr>
            <p:nvPr/>
          </p:nvCxnSpPr>
          <p:spPr>
            <a:xfrm>
              <a:off x="6075160" y="5069862"/>
              <a:ext cx="572503" cy="52094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83BB824D-3B20-41A8-84A5-4E2CD9BD867B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5952093" y="6043955"/>
              <a:ext cx="28781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FFFBC01E-C863-4BB5-88C1-265A740A02DE}"/>
                    </a:ext>
                  </a:extLst>
                </p:cNvPr>
                <p:cNvSpPr/>
                <p:nvPr/>
              </p:nvSpPr>
              <p:spPr>
                <a:xfrm>
                  <a:off x="6239908" y="5817306"/>
                  <a:ext cx="797045" cy="453298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>
                    <a:defRPr/>
                  </a:pPr>
                  <a:r>
                    <a:rPr kumimoji="0" lang="en-US" altLang="zh-TW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altLang="zh-TW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0" lang="en-US" altLang="zh-TW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3 conv.</a:t>
                  </a:r>
                  <a:endPara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FFFBC01E-C863-4BB5-88C1-265A740A02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9908" y="5817306"/>
                  <a:ext cx="797045" cy="453298"/>
                </a:xfrm>
                <a:prstGeom prst="rect">
                  <a:avLst/>
                </a:prstGeom>
                <a:blipFill>
                  <a:blip r:embed="rId4"/>
                  <a:stretch>
                    <a:fillRect l="-1493" r="-2239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0FEB4DFB-5BAD-44A3-A74D-791035ED9FD9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>
              <a:off x="7036953" y="6043955"/>
              <a:ext cx="31180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F2510713-4F5C-43D5-8B61-5C408DA0126C}"/>
              </a:ext>
            </a:extLst>
          </p:cNvPr>
          <p:cNvSpPr/>
          <p:nvPr/>
        </p:nvSpPr>
        <p:spPr>
          <a:xfrm>
            <a:off x="2997746" y="1366345"/>
            <a:ext cx="2154791" cy="457259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35ECAEDF-6F33-47C3-85C0-932F87EAE1BD}"/>
              </a:ext>
            </a:extLst>
          </p:cNvPr>
          <p:cNvSpPr txBox="1"/>
          <p:nvPr/>
        </p:nvSpPr>
        <p:spPr>
          <a:xfrm>
            <a:off x="2687965" y="1023584"/>
            <a:ext cx="108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res101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64AB696F-B7D6-4233-9DC6-B1A5C0FA72D2}"/>
              </a:ext>
            </a:extLst>
          </p:cNvPr>
          <p:cNvCxnSpPr>
            <a:cxnSpLocks/>
            <a:stCxn id="47" idx="3"/>
            <a:endCxn id="53" idx="0"/>
          </p:cNvCxnSpPr>
          <p:nvPr/>
        </p:nvCxnSpPr>
        <p:spPr>
          <a:xfrm>
            <a:off x="4675575" y="1881019"/>
            <a:ext cx="1707821" cy="23280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06F451D0-BAC5-4C62-BCA1-C5568A9CD315}"/>
              </a:ext>
            </a:extLst>
          </p:cNvPr>
          <p:cNvSpPr txBox="1"/>
          <p:nvPr/>
        </p:nvSpPr>
        <p:spPr>
          <a:xfrm>
            <a:off x="4575913" y="1366345"/>
            <a:ext cx="94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2048</a:t>
            </a:r>
            <a:endParaRPr lang="zh-TW" altLang="en-US" dirty="0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AE8867F1-E7B0-49F5-9CB3-D9AEC32E4AF1}"/>
              </a:ext>
            </a:extLst>
          </p:cNvPr>
          <p:cNvSpPr txBox="1"/>
          <p:nvPr/>
        </p:nvSpPr>
        <p:spPr>
          <a:xfrm>
            <a:off x="4584216" y="2274144"/>
            <a:ext cx="94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1024</a:t>
            </a:r>
            <a:endParaRPr lang="zh-TW" altLang="en-US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C5A55999-7B4D-4E04-A635-A4FEDEEA5477}"/>
              </a:ext>
            </a:extLst>
          </p:cNvPr>
          <p:cNvSpPr txBox="1"/>
          <p:nvPr/>
        </p:nvSpPr>
        <p:spPr>
          <a:xfrm>
            <a:off x="4584216" y="3177316"/>
            <a:ext cx="94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512</a:t>
            </a:r>
            <a:endParaRPr lang="zh-TW" altLang="en-US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48599F21-FAC7-49B0-9B6B-70C82415867D}"/>
              </a:ext>
            </a:extLst>
          </p:cNvPr>
          <p:cNvSpPr txBox="1"/>
          <p:nvPr/>
        </p:nvSpPr>
        <p:spPr>
          <a:xfrm>
            <a:off x="7037910" y="1833468"/>
            <a:ext cx="94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256</a:t>
            </a:r>
            <a:endParaRPr lang="zh-TW" altLang="en-US" dirty="0"/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2BA63724-CE4D-4DFA-B2F5-144B3C2D2111}"/>
              </a:ext>
            </a:extLst>
          </p:cNvPr>
          <p:cNvSpPr txBox="1"/>
          <p:nvPr/>
        </p:nvSpPr>
        <p:spPr>
          <a:xfrm>
            <a:off x="7037910" y="2732391"/>
            <a:ext cx="94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3078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52C5B2-7978-4EAF-8786-B861D8EA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/>
              <a:t>3-2-1 </a:t>
            </a:r>
            <a:r>
              <a:rPr lang="zh-TW" altLang="zh-TW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混合注意力機制</a:t>
            </a:r>
            <a:r>
              <a:rPr lang="en-US" altLang="zh-TW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 </a:t>
            </a:r>
            <a:br>
              <a:rPr lang="en-US" altLang="zh-TW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</a:br>
            <a:r>
              <a:rPr lang="en-US" altLang="zh-TW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(Hybrid Attention)</a:t>
            </a:r>
            <a:endParaRPr lang="zh-TW" altLang="en-US" sz="72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532531-E26F-4CF3-9873-6403ED567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2059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02B941F2-97B1-4F42-ADAE-5772BAC3E54C}"/>
              </a:ext>
            </a:extLst>
          </p:cNvPr>
          <p:cNvSpPr txBox="1"/>
          <p:nvPr/>
        </p:nvSpPr>
        <p:spPr>
          <a:xfrm>
            <a:off x="69072" y="105315"/>
            <a:ext cx="472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+mj-lt"/>
              </a:rPr>
              <a:t>Hybrid Attention Module (HAI)</a:t>
            </a:r>
            <a:endParaRPr lang="zh-TW" altLang="en-US" sz="2800" dirty="0">
              <a:latin typeface="+mj-lt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128D60E1-F92B-4003-916F-C74EFD95EE6F}"/>
              </a:ext>
            </a:extLst>
          </p:cNvPr>
          <p:cNvGrpSpPr/>
          <p:nvPr/>
        </p:nvGrpSpPr>
        <p:grpSpPr>
          <a:xfrm>
            <a:off x="1378402" y="736068"/>
            <a:ext cx="9435196" cy="5321068"/>
            <a:chOff x="1378402" y="736068"/>
            <a:chExt cx="9435196" cy="5321068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8D90278-49CC-4C5A-A1F4-5A3FD6029444}"/>
                </a:ext>
              </a:extLst>
            </p:cNvPr>
            <p:cNvSpPr/>
            <p:nvPr/>
          </p:nvSpPr>
          <p:spPr>
            <a:xfrm>
              <a:off x="4813518" y="899840"/>
              <a:ext cx="2174317" cy="533852"/>
            </a:xfrm>
            <a:prstGeom prst="rect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/>
                <a:t>Conv-GRU</a:t>
              </a:r>
              <a:endParaRPr lang="zh-TW" altLang="en-US" sz="1600" dirty="0"/>
            </a:p>
          </p:txBody>
        </p: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323536F8-DDDA-4CAA-875E-C2EBEF311A55}"/>
                </a:ext>
              </a:extLst>
            </p:cNvPr>
            <p:cNvCxnSpPr>
              <a:cxnSpLocks/>
              <a:stCxn id="69" idx="3"/>
              <a:endCxn id="57" idx="1"/>
            </p:cNvCxnSpPr>
            <p:nvPr/>
          </p:nvCxnSpPr>
          <p:spPr>
            <a:xfrm>
              <a:off x="1997225" y="1166766"/>
              <a:ext cx="281629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A3E0BDE2-0E94-47F4-8E50-AA86B4EEF123}"/>
                    </a:ext>
                  </a:extLst>
                </p:cNvPr>
                <p:cNvSpPr/>
                <p:nvPr/>
              </p:nvSpPr>
              <p:spPr>
                <a:xfrm>
                  <a:off x="1378402" y="997489"/>
                  <a:ext cx="618823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A3E0BDE2-0E94-47F4-8E50-AA86B4EEF1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8402" y="997489"/>
                  <a:ext cx="618823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接點: 肘形 72">
              <a:extLst>
                <a:ext uri="{FF2B5EF4-FFF2-40B4-BE49-F238E27FC236}">
                  <a16:creationId xmlns:a16="http://schemas.microsoft.com/office/drawing/2014/main" id="{EF8C9ADA-709C-4526-9D00-BE2E05FAF93D}"/>
                </a:ext>
              </a:extLst>
            </p:cNvPr>
            <p:cNvCxnSpPr>
              <a:cxnSpLocks/>
              <a:stCxn id="69" idx="3"/>
              <a:endCxn id="19" idx="2"/>
            </p:cNvCxnSpPr>
            <p:nvPr/>
          </p:nvCxnSpPr>
          <p:spPr>
            <a:xfrm>
              <a:off x="1997225" y="1166766"/>
              <a:ext cx="2069904" cy="4890370"/>
            </a:xfrm>
            <a:prstGeom prst="bentConnector4">
              <a:avLst>
                <a:gd name="adj1" fmla="val 33104"/>
                <a:gd name="adj2" fmla="val 10467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0B8FF7CD-6379-4019-BE4A-77C19930B727}"/>
                    </a:ext>
                  </a:extLst>
                </p:cNvPr>
                <p:cNvSpPr/>
                <p:nvPr/>
              </p:nvSpPr>
              <p:spPr>
                <a:xfrm>
                  <a:off x="8008247" y="828212"/>
                  <a:ext cx="423256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0B8FF7CD-6379-4019-BE4A-77C19930B7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8247" y="828212"/>
                  <a:ext cx="423256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直線單箭頭接點 76">
              <a:extLst>
                <a:ext uri="{FF2B5EF4-FFF2-40B4-BE49-F238E27FC236}">
                  <a16:creationId xmlns:a16="http://schemas.microsoft.com/office/drawing/2014/main" id="{54E3C21D-F3F9-4BCF-B704-32A5EF7D9385}"/>
                </a:ext>
              </a:extLst>
            </p:cNvPr>
            <p:cNvCxnSpPr>
              <a:cxnSpLocks/>
              <a:stCxn id="57" idx="3"/>
              <a:endCxn id="55" idx="1"/>
            </p:cNvCxnSpPr>
            <p:nvPr/>
          </p:nvCxnSpPr>
          <p:spPr>
            <a:xfrm>
              <a:off x="6987835" y="1166766"/>
              <a:ext cx="262775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5CE5B83-C252-4A4B-A1AC-A643AFEC2110}"/>
                </a:ext>
              </a:extLst>
            </p:cNvPr>
            <p:cNvSpPr/>
            <p:nvPr/>
          </p:nvSpPr>
          <p:spPr>
            <a:xfrm>
              <a:off x="9615591" y="736068"/>
              <a:ext cx="1198007" cy="86139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Search termination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9657660" y="2506043"/>
              <a:ext cx="1113870" cy="86139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Region</a:t>
              </a:r>
            </a:p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localization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7272116" y="3099147"/>
              <a:ext cx="247015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/>
                <a:t>Hard Attention path</a:t>
              </a:r>
              <a:endParaRPr lang="zh-TW" altLang="en-US" sz="1600" dirty="0"/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BE397314-D437-4F91-8804-A54B8912A279}"/>
                </a:ext>
              </a:extLst>
            </p:cNvPr>
            <p:cNvGrpSpPr/>
            <p:nvPr/>
          </p:nvGrpSpPr>
          <p:grpSpPr>
            <a:xfrm>
              <a:off x="3012109" y="1431504"/>
              <a:ext cx="5094650" cy="4625632"/>
              <a:chOff x="2231600" y="1597891"/>
              <a:chExt cx="5094650" cy="4625632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5C52421-B86E-4576-B84D-5FD2F26CE4E9}"/>
                  </a:ext>
                </a:extLst>
              </p:cNvPr>
              <p:cNvSpPr/>
              <p:nvPr/>
            </p:nvSpPr>
            <p:spPr>
              <a:xfrm>
                <a:off x="2288504" y="5114894"/>
                <a:ext cx="1549527" cy="28086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Conv  </a:t>
                </a:r>
                <a:endParaRPr lang="zh-TW" altLang="en-US" sz="1600" dirty="0"/>
              </a:p>
            </p:txBody>
          </p:sp>
          <p:cxnSp>
            <p:nvCxnSpPr>
              <p:cNvPr id="7" name="直線單箭頭接點 6">
                <a:extLst>
                  <a:ext uri="{FF2B5EF4-FFF2-40B4-BE49-F238E27FC236}">
                    <a16:creationId xmlns:a16="http://schemas.microsoft.com/office/drawing/2014/main" id="{A6157FEB-EFC1-4C51-8DEB-7EC284DA5358}"/>
                  </a:ext>
                </a:extLst>
              </p:cNvPr>
              <p:cNvCxnSpPr>
                <a:cxnSpLocks/>
                <a:stCxn id="48" idx="0"/>
                <a:endCxn id="12" idx="2"/>
              </p:cNvCxnSpPr>
              <p:nvPr/>
            </p:nvCxnSpPr>
            <p:spPr>
              <a:xfrm flipV="1">
                <a:off x="3063268" y="4406617"/>
                <a:ext cx="946701" cy="16684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單箭頭接點 7">
                <a:extLst>
                  <a:ext uri="{FF2B5EF4-FFF2-40B4-BE49-F238E27FC236}">
                    <a16:creationId xmlns:a16="http://schemas.microsoft.com/office/drawing/2014/main" id="{0146654C-628B-4F48-96D7-7C416E1C6408}"/>
                  </a:ext>
                </a:extLst>
              </p:cNvPr>
              <p:cNvCxnSpPr>
                <a:cxnSpLocks/>
                <a:stCxn id="71" idx="0"/>
                <a:endCxn id="12" idx="2"/>
              </p:cNvCxnSpPr>
              <p:nvPr/>
            </p:nvCxnSpPr>
            <p:spPr>
              <a:xfrm flipH="1" flipV="1">
                <a:off x="4009969" y="4406617"/>
                <a:ext cx="800041" cy="16684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145B3F5-F7FE-4497-BFAC-18142EC3B06C}"/>
                  </a:ext>
                </a:extLst>
              </p:cNvPr>
              <p:cNvSpPr/>
              <p:nvPr/>
            </p:nvSpPr>
            <p:spPr>
              <a:xfrm>
                <a:off x="3074956" y="4034298"/>
                <a:ext cx="1870025" cy="3723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Scaled Dot-Product</a:t>
                </a:r>
                <a:endParaRPr lang="zh-TW" altLang="en-US" sz="1600" dirty="0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6A009B4-E40C-42AD-A72E-B45EA9E83D27}"/>
                  </a:ext>
                </a:extLst>
              </p:cNvPr>
              <p:cNvSpPr/>
              <p:nvPr/>
            </p:nvSpPr>
            <p:spPr>
              <a:xfrm>
                <a:off x="3078518" y="3440074"/>
                <a:ext cx="1870025" cy="372319"/>
              </a:xfrm>
              <a:prstGeom prst="rect">
                <a:avLst/>
              </a:pr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SoftMax  </a:t>
                </a:r>
                <a:endParaRPr lang="zh-TW" altLang="en-US" sz="1600" dirty="0"/>
              </a:p>
            </p:txBody>
          </p:sp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E6F45749-739B-4060-8853-0015C2ABAC4D}"/>
                  </a:ext>
                </a:extLst>
              </p:cNvPr>
              <p:cNvCxnSpPr>
                <a:cxnSpLocks/>
                <a:stCxn id="12" idx="0"/>
                <a:endCxn id="16" idx="2"/>
              </p:cNvCxnSpPr>
              <p:nvPr/>
            </p:nvCxnSpPr>
            <p:spPr>
              <a:xfrm flipV="1">
                <a:off x="4009969" y="3812393"/>
                <a:ext cx="3562" cy="22190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>
                <a:extLst>
                  <a:ext uri="{FF2B5EF4-FFF2-40B4-BE49-F238E27FC236}">
                    <a16:creationId xmlns:a16="http://schemas.microsoft.com/office/drawing/2014/main" id="{26E47173-1931-4B8B-93C9-3F2C5F3A16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0670" y="2737581"/>
                <a:ext cx="0" cy="183587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>
                <a:extLst>
                  <a:ext uri="{FF2B5EF4-FFF2-40B4-BE49-F238E27FC236}">
                    <a16:creationId xmlns:a16="http://schemas.microsoft.com/office/drawing/2014/main" id="{F9A0EC26-4BDE-4CAC-A2AE-04DBEEAA3DE5}"/>
                  </a:ext>
                </a:extLst>
              </p:cNvPr>
              <p:cNvCxnSpPr>
                <a:cxnSpLocks/>
                <a:stCxn id="59" idx="0"/>
                <a:endCxn id="62" idx="2"/>
              </p:cNvCxnSpPr>
              <p:nvPr/>
            </p:nvCxnSpPr>
            <p:spPr>
              <a:xfrm flipV="1">
                <a:off x="5120151" y="2191267"/>
                <a:ext cx="16" cy="26544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8BABCB64-7226-4828-9E55-B936BBB687BF}"/>
                      </a:ext>
                    </a:extLst>
                  </p:cNvPr>
                  <p:cNvSpPr/>
                  <p:nvPr/>
                </p:nvSpPr>
                <p:spPr>
                  <a:xfrm>
                    <a:off x="2587147" y="5679998"/>
                    <a:ext cx="1398945" cy="543525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/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1600" i="1" dirty="0"/>
                  </a:p>
                  <a:p>
                    <a:pPr algn="ctr"/>
                    <a:r>
                      <a:rPr lang="en-US" altLang="zh-TW" sz="1600" i="1" dirty="0"/>
                      <a:t>(h, w,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a14:m>
                    <a:r>
                      <a:rPr lang="en-US" altLang="zh-TW" sz="1600" i="1" dirty="0"/>
                      <a:t>)</a:t>
                    </a:r>
                    <a:endParaRPr lang="zh-TW" altLang="en-US" sz="1600" i="1" dirty="0"/>
                  </a:p>
                </p:txBody>
              </p:sp>
            </mc:Choice>
            <mc:Fallback xmlns=""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8BABCB64-7226-4828-9E55-B936BBB687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7147" y="5679998"/>
                    <a:ext cx="1398945" cy="54352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5054"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直線單箭頭接點 24">
                <a:extLst>
                  <a:ext uri="{FF2B5EF4-FFF2-40B4-BE49-F238E27FC236}">
                    <a16:creationId xmlns:a16="http://schemas.microsoft.com/office/drawing/2014/main" id="{B8F7EDBE-0814-4C14-A798-775FAFC7DDC6}"/>
                  </a:ext>
                </a:extLst>
              </p:cNvPr>
              <p:cNvCxnSpPr>
                <a:cxnSpLocks/>
                <a:stCxn id="19" idx="0"/>
              </p:cNvCxnSpPr>
              <p:nvPr/>
            </p:nvCxnSpPr>
            <p:spPr>
              <a:xfrm flipH="1" flipV="1">
                <a:off x="3286619" y="5395762"/>
                <a:ext cx="1" cy="28423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>
                <a:extLst>
                  <a:ext uri="{FF2B5EF4-FFF2-40B4-BE49-F238E27FC236}">
                    <a16:creationId xmlns:a16="http://schemas.microsoft.com/office/drawing/2014/main" id="{33738AB2-9B44-4D3B-9D55-B555861C7967}"/>
                  </a:ext>
                </a:extLst>
              </p:cNvPr>
              <p:cNvCxnSpPr>
                <a:cxnSpLocks/>
                <a:stCxn id="74" idx="0"/>
              </p:cNvCxnSpPr>
              <p:nvPr/>
            </p:nvCxnSpPr>
            <p:spPr>
              <a:xfrm flipH="1" flipV="1">
                <a:off x="5058815" y="5390508"/>
                <a:ext cx="619642" cy="29077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>
                <a:extLst>
                  <a:ext uri="{FF2B5EF4-FFF2-40B4-BE49-F238E27FC236}">
                    <a16:creationId xmlns:a16="http://schemas.microsoft.com/office/drawing/2014/main" id="{9A0E1CA5-1C1B-44A2-BE43-388F719B3B60}"/>
                  </a:ext>
                </a:extLst>
              </p:cNvPr>
              <p:cNvCxnSpPr>
                <a:cxnSpLocks/>
                <a:stCxn id="74" idx="0"/>
              </p:cNvCxnSpPr>
              <p:nvPr/>
            </p:nvCxnSpPr>
            <p:spPr>
              <a:xfrm flipV="1">
                <a:off x="5678457" y="5374364"/>
                <a:ext cx="598642" cy="30691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BA356F92-5DEA-4BEC-B697-4F3FFED1B45D}"/>
                      </a:ext>
                    </a:extLst>
                  </p:cNvPr>
                  <p:cNvSpPr txBox="1"/>
                  <p:nvPr/>
                </p:nvSpPr>
                <p:spPr>
                  <a:xfrm>
                    <a:off x="2231600" y="5686532"/>
                    <a:ext cx="357727" cy="246221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4572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TW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6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BA356F92-5DEA-4BEC-B697-4F3FFED1B4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1600" y="5686532"/>
                    <a:ext cx="357727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864" r="-1695" b="-5000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814FA34C-6308-4447-A7EE-7EC40DB26AE1}"/>
                      </a:ext>
                    </a:extLst>
                  </p:cNvPr>
                  <p:cNvSpPr txBox="1"/>
                  <p:nvPr/>
                </p:nvSpPr>
                <p:spPr>
                  <a:xfrm>
                    <a:off x="6688358" y="5686532"/>
                    <a:ext cx="352148" cy="246221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4572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6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814FA34C-6308-4447-A7EE-7EC40DB26A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8358" y="5686532"/>
                    <a:ext cx="352148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069" b="-5000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583D367-3183-443D-9442-F6FE891C87F9}"/>
                  </a:ext>
                </a:extLst>
              </p:cNvPr>
              <p:cNvSpPr/>
              <p:nvPr/>
            </p:nvSpPr>
            <p:spPr>
              <a:xfrm>
                <a:off x="2717019" y="1597891"/>
                <a:ext cx="13987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1600" dirty="0"/>
                  <a:t>Soft Attention </a:t>
                </a:r>
              </a:p>
              <a:p>
                <a:pPr algn="ctr"/>
                <a:r>
                  <a:rPr lang="en-US" altLang="zh-TW" sz="1600" dirty="0"/>
                  <a:t>path</a:t>
                </a:r>
                <a:endParaRPr lang="zh-TW" alt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矩形 73">
                    <a:extLst>
                      <a:ext uri="{FF2B5EF4-FFF2-40B4-BE49-F238E27FC236}">
                        <a16:creationId xmlns:a16="http://schemas.microsoft.com/office/drawing/2014/main" id="{DA9B98D1-4854-495D-A29B-17551B0FF820}"/>
                      </a:ext>
                    </a:extLst>
                  </p:cNvPr>
                  <p:cNvSpPr/>
                  <p:nvPr/>
                </p:nvSpPr>
                <p:spPr>
                  <a:xfrm>
                    <a:off x="4977405" y="5681278"/>
                    <a:ext cx="1402104" cy="542245"/>
                  </a:xfrm>
                  <a:prstGeom prst="rect">
                    <a:avLst/>
                  </a:prstGeom>
                  <a:solidFill>
                    <a:schemeClr val="accent5"/>
                  </a:solidFill>
                  <a:ln w="19050"/>
                </p:spPr>
                <p:style>
                  <a:lnRef idx="3">
                    <a:schemeClr val="lt1"/>
                  </a:lnRef>
                  <a:fillRef idx="1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1600" i="1" dirty="0"/>
                  </a:p>
                  <a:p>
                    <a:pPr algn="ctr"/>
                    <a:r>
                      <a:rPr lang="en-US" altLang="zh-TW" sz="1600" i="1" dirty="0"/>
                      <a:t>(h, w,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𝑏𝑎𝑠𝑒</m:t>
                            </m:r>
                          </m:sub>
                        </m:sSub>
                      </m:oMath>
                    </a14:m>
                    <a:r>
                      <a:rPr lang="en-US" altLang="zh-TW" sz="1600" i="1" dirty="0"/>
                      <a:t>)</a:t>
                    </a:r>
                    <a:endParaRPr lang="zh-TW" altLang="en-US" sz="1600" i="1" dirty="0"/>
                  </a:p>
                </p:txBody>
              </p:sp>
            </mc:Choice>
            <mc:Fallback xmlns="">
              <p:sp>
                <p:nvSpPr>
                  <p:cNvPr id="74" name="矩形 73">
                    <a:extLst>
                      <a:ext uri="{FF2B5EF4-FFF2-40B4-BE49-F238E27FC236}">
                        <a16:creationId xmlns:a16="http://schemas.microsoft.com/office/drawing/2014/main" id="{DA9B98D1-4854-495D-A29B-17551B0FF8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7405" y="5681278"/>
                    <a:ext cx="1402104" cy="54224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5217"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字方塊 34">
                    <a:extLst>
                      <a:ext uri="{FF2B5EF4-FFF2-40B4-BE49-F238E27FC236}">
                        <a16:creationId xmlns:a16="http://schemas.microsoft.com/office/drawing/2014/main" id="{310D2F71-1957-4C66-B3C5-0EB3F0EFDC46}"/>
                      </a:ext>
                    </a:extLst>
                  </p:cNvPr>
                  <p:cNvSpPr txBox="1"/>
                  <p:nvPr/>
                </p:nvSpPr>
                <p:spPr>
                  <a:xfrm>
                    <a:off x="4374893" y="5686532"/>
                    <a:ext cx="235175" cy="250646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defTabSz="4572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TW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6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35" name="文字方塊 34">
                    <a:extLst>
                      <a:ext uri="{FF2B5EF4-FFF2-40B4-BE49-F238E27FC236}">
                        <a16:creationId xmlns:a16="http://schemas.microsoft.com/office/drawing/2014/main" id="{310D2F71-1957-4C66-B3C5-0EB3F0EFDC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4893" y="5686532"/>
                    <a:ext cx="235175" cy="25064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1579" t="-2439" r="-47368" b="-4878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35C52421-B86E-4576-B84D-5FD2F26CE4E9}"/>
                  </a:ext>
                </a:extLst>
              </p:cNvPr>
              <p:cNvSpPr/>
              <p:nvPr/>
            </p:nvSpPr>
            <p:spPr>
              <a:xfrm>
                <a:off x="5778305" y="5107924"/>
                <a:ext cx="1547945" cy="28258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Conv  </a:t>
                </a:r>
                <a:endParaRPr lang="zh-TW" altLang="en-US" sz="1600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35C52421-B86E-4576-B84D-5FD2F26CE4E9}"/>
                  </a:ext>
                </a:extLst>
              </p:cNvPr>
              <p:cNvSpPr/>
              <p:nvPr/>
            </p:nvSpPr>
            <p:spPr>
              <a:xfrm>
                <a:off x="4033009" y="5109546"/>
                <a:ext cx="1549527" cy="28258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Conv  </a:t>
                </a:r>
                <a:endParaRPr lang="zh-TW" altLang="en-US" sz="1600" dirty="0"/>
              </a:p>
            </p:txBody>
          </p:sp>
          <p:cxnSp>
            <p:nvCxnSpPr>
              <p:cNvPr id="45" name="直線單箭頭接點 44">
                <a:extLst>
                  <a:ext uri="{FF2B5EF4-FFF2-40B4-BE49-F238E27FC236}">
                    <a16:creationId xmlns:a16="http://schemas.microsoft.com/office/drawing/2014/main" id="{37B9E593-8BF1-4401-A882-C7116D96F02F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 flipV="1">
                <a:off x="2410464" y="5395762"/>
                <a:ext cx="0" cy="29077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單箭頭接點 71">
                <a:extLst>
                  <a:ext uri="{FF2B5EF4-FFF2-40B4-BE49-F238E27FC236}">
                    <a16:creationId xmlns:a16="http://schemas.microsoft.com/office/drawing/2014/main" id="{EEE0BF26-F068-4B64-BED8-C2C416BEBECC}"/>
                  </a:ext>
                </a:extLst>
              </p:cNvPr>
              <p:cNvCxnSpPr>
                <a:cxnSpLocks/>
                <a:stCxn id="35" idx="0"/>
              </p:cNvCxnSpPr>
              <p:nvPr/>
            </p:nvCxnSpPr>
            <p:spPr>
              <a:xfrm flipV="1">
                <a:off x="4492481" y="5396555"/>
                <a:ext cx="0" cy="28997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單箭頭接點 109">
                <a:extLst>
                  <a:ext uri="{FF2B5EF4-FFF2-40B4-BE49-F238E27FC236}">
                    <a16:creationId xmlns:a16="http://schemas.microsoft.com/office/drawing/2014/main" id="{B2212EC1-A0F1-491F-A719-2347741784CB}"/>
                  </a:ext>
                </a:extLst>
              </p:cNvPr>
              <p:cNvCxnSpPr>
                <a:cxnSpLocks/>
                <a:stCxn id="37" idx="0"/>
              </p:cNvCxnSpPr>
              <p:nvPr/>
            </p:nvCxnSpPr>
            <p:spPr>
              <a:xfrm flipV="1">
                <a:off x="6864432" y="5390508"/>
                <a:ext cx="0" cy="29602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88CA39C4-6A97-46C0-99B1-262F288B2E0D}"/>
                  </a:ext>
                </a:extLst>
              </p:cNvPr>
              <p:cNvSpPr/>
              <p:nvPr/>
            </p:nvSpPr>
            <p:spPr>
              <a:xfrm>
                <a:off x="2288504" y="4573458"/>
                <a:ext cx="1549527" cy="28086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Flatten  </a:t>
                </a:r>
                <a:endParaRPr lang="zh-TW" altLang="en-US" sz="1600" dirty="0"/>
              </a:p>
            </p:txBody>
          </p:sp>
          <p:cxnSp>
            <p:nvCxnSpPr>
              <p:cNvPr id="56" name="直線單箭頭接點 55">
                <a:extLst>
                  <a:ext uri="{FF2B5EF4-FFF2-40B4-BE49-F238E27FC236}">
                    <a16:creationId xmlns:a16="http://schemas.microsoft.com/office/drawing/2014/main" id="{4F9FAB19-27AC-485D-A26D-4BC06AC1DC95}"/>
                  </a:ext>
                </a:extLst>
              </p:cNvPr>
              <p:cNvCxnSpPr>
                <a:cxnSpLocks/>
                <a:stCxn id="5" idx="0"/>
                <a:endCxn id="48" idx="2"/>
              </p:cNvCxnSpPr>
              <p:nvPr/>
            </p:nvCxnSpPr>
            <p:spPr>
              <a:xfrm flipV="1">
                <a:off x="3063268" y="4854326"/>
                <a:ext cx="0" cy="2605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9E92E9CA-5EE6-49D9-899E-876A80EBCB95}"/>
                  </a:ext>
                </a:extLst>
              </p:cNvPr>
              <p:cNvSpPr/>
              <p:nvPr/>
            </p:nvSpPr>
            <p:spPr>
              <a:xfrm>
                <a:off x="4035246" y="4573458"/>
                <a:ext cx="1549527" cy="28086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Flatten  </a:t>
                </a:r>
                <a:endParaRPr lang="zh-TW" altLang="en-US" sz="1600" dirty="0"/>
              </a:p>
            </p:txBody>
          </p:sp>
          <p:cxnSp>
            <p:nvCxnSpPr>
              <p:cNvPr id="75" name="直線單箭頭接點 74">
                <a:extLst>
                  <a:ext uri="{FF2B5EF4-FFF2-40B4-BE49-F238E27FC236}">
                    <a16:creationId xmlns:a16="http://schemas.microsoft.com/office/drawing/2014/main" id="{C84A934D-CF3C-4CEC-A284-0E5428BBA4D5}"/>
                  </a:ext>
                </a:extLst>
              </p:cNvPr>
              <p:cNvCxnSpPr>
                <a:cxnSpLocks/>
                <a:stCxn id="61" idx="0"/>
                <a:endCxn id="71" idx="2"/>
              </p:cNvCxnSpPr>
              <p:nvPr/>
            </p:nvCxnSpPr>
            <p:spPr>
              <a:xfrm flipV="1">
                <a:off x="4807773" y="4854326"/>
                <a:ext cx="2237" cy="25522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8F8FA225-50A2-42CB-884F-126C0F10CE92}"/>
                  </a:ext>
                </a:extLst>
              </p:cNvPr>
              <p:cNvSpPr/>
              <p:nvPr/>
            </p:nvSpPr>
            <p:spPr>
              <a:xfrm>
                <a:off x="5776723" y="4573458"/>
                <a:ext cx="1549527" cy="28086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Flatten  </a:t>
                </a:r>
                <a:endParaRPr lang="zh-TW" altLang="en-US" sz="1600" dirty="0"/>
              </a:p>
            </p:txBody>
          </p:sp>
          <p:cxnSp>
            <p:nvCxnSpPr>
              <p:cNvPr id="85" name="直線單箭頭接點 84">
                <a:extLst>
                  <a:ext uri="{FF2B5EF4-FFF2-40B4-BE49-F238E27FC236}">
                    <a16:creationId xmlns:a16="http://schemas.microsoft.com/office/drawing/2014/main" id="{F2EA501D-A8AA-47F0-B892-D42FBEF076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1486" y="4835569"/>
                <a:ext cx="2237" cy="25522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F18C1685-4ABC-42A0-B238-11E26FA1069D}"/>
                  </a:ext>
                </a:extLst>
              </p:cNvPr>
              <p:cNvSpPr/>
              <p:nvPr/>
            </p:nvSpPr>
            <p:spPr>
              <a:xfrm>
                <a:off x="3838031" y="2456713"/>
                <a:ext cx="2564239" cy="28086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MatMul  </a:t>
                </a:r>
                <a:endParaRPr lang="zh-TW" altLang="en-US" sz="1600" dirty="0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B2CF561-4EC9-4B98-8C23-6096F39501E3}"/>
                  </a:ext>
                </a:extLst>
              </p:cNvPr>
              <p:cNvSpPr/>
              <p:nvPr/>
            </p:nvSpPr>
            <p:spPr>
              <a:xfrm>
                <a:off x="4033008" y="1910399"/>
                <a:ext cx="2174317" cy="28086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Reshape  </a:t>
                </a:r>
                <a:endParaRPr lang="zh-TW" altLang="en-US" sz="1600" dirty="0"/>
              </a:p>
            </p:txBody>
          </p:sp>
          <p:cxnSp>
            <p:nvCxnSpPr>
              <p:cNvPr id="63" name="直線單箭頭接點 62">
                <a:extLst>
                  <a:ext uri="{FF2B5EF4-FFF2-40B4-BE49-F238E27FC236}">
                    <a16:creationId xmlns:a16="http://schemas.microsoft.com/office/drawing/2014/main" id="{6B7E1DAF-1ECD-4EB0-A1CA-99CC2DF5A562}"/>
                  </a:ext>
                </a:extLst>
              </p:cNvPr>
              <p:cNvCxnSpPr>
                <a:cxnSpLocks/>
                <a:stCxn id="62" idx="0"/>
                <a:endCxn id="57" idx="2"/>
              </p:cNvCxnSpPr>
              <p:nvPr/>
            </p:nvCxnSpPr>
            <p:spPr>
              <a:xfrm flipV="1">
                <a:off x="5120167" y="1600079"/>
                <a:ext cx="1" cy="31032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DC22917-E12E-485A-A0D7-806D135E9655}"/>
                  </a:ext>
                </a:extLst>
              </p:cNvPr>
              <p:cNvSpPr/>
              <p:nvPr/>
            </p:nvSpPr>
            <p:spPr>
              <a:xfrm>
                <a:off x="3971042" y="3056265"/>
                <a:ext cx="91368" cy="93727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cxnSp>
            <p:nvCxnSpPr>
              <p:cNvPr id="78" name="直線單箭頭接點 77">
                <a:extLst>
                  <a:ext uri="{FF2B5EF4-FFF2-40B4-BE49-F238E27FC236}">
                    <a16:creationId xmlns:a16="http://schemas.microsoft.com/office/drawing/2014/main" id="{0257C091-380D-4438-92B8-90BB60562753}"/>
                  </a:ext>
                </a:extLst>
              </p:cNvPr>
              <p:cNvCxnSpPr>
                <a:cxnSpLocks/>
                <a:stCxn id="16" idx="0"/>
                <a:endCxn id="46" idx="4"/>
              </p:cNvCxnSpPr>
              <p:nvPr/>
            </p:nvCxnSpPr>
            <p:spPr>
              <a:xfrm flipV="1">
                <a:off x="4013531" y="3149992"/>
                <a:ext cx="3195" cy="29008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D50A8976-E097-40E5-8F43-42EF7456BDA4}"/>
                  </a:ext>
                </a:extLst>
              </p:cNvPr>
              <p:cNvCxnSpPr>
                <a:cxnSpLocks/>
                <a:stCxn id="46" idx="0"/>
              </p:cNvCxnSpPr>
              <p:nvPr/>
            </p:nvCxnSpPr>
            <p:spPr>
              <a:xfrm flipV="1">
                <a:off x="4016726" y="2737581"/>
                <a:ext cx="0" cy="31868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C421F385-D848-4050-8874-FA71D4F0E085}"/>
                    </a:ext>
                  </a:extLst>
                </p:cNvPr>
                <p:cNvSpPr/>
                <p:nvPr/>
              </p:nvSpPr>
              <p:spPr>
                <a:xfrm>
                  <a:off x="7403146" y="2733191"/>
                  <a:ext cx="1048129" cy="4038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TW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600" b="0" i="0" smtClean="0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160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zh-TW" altLang="en-US" sz="1600" i="1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C421F385-D848-4050-8874-FA71D4F0E0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146" y="2733191"/>
                  <a:ext cx="1048129" cy="403883"/>
                </a:xfrm>
                <a:prstGeom prst="rect">
                  <a:avLst/>
                </a:prstGeom>
                <a:blipFill>
                  <a:blip r:embed="rId9"/>
                  <a:stretch>
                    <a:fillRect b="-57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A6A9AABB-8926-49CD-9CCD-3BD8692E69C8}"/>
                </a:ext>
              </a:extLst>
            </p:cNvPr>
            <p:cNvCxnSpPr>
              <a:cxnSpLocks/>
              <a:stCxn id="46" idx="6"/>
              <a:endCxn id="9" idx="1"/>
            </p:cNvCxnSpPr>
            <p:nvPr/>
          </p:nvCxnSpPr>
          <p:spPr>
            <a:xfrm flipV="1">
              <a:off x="4842919" y="2935133"/>
              <a:ext cx="2560227" cy="160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8A3D7E92-A53B-461F-91EF-2CE444B4BAF9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>
            <a:xfrm>
              <a:off x="8451275" y="2935133"/>
              <a:ext cx="1206385" cy="160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6DAB4685-A752-41CD-BE23-F4EEFDF83FAE}"/>
                    </a:ext>
                  </a:extLst>
                </p:cNvPr>
                <p:cNvSpPr/>
                <p:nvPr/>
              </p:nvSpPr>
              <p:spPr>
                <a:xfrm>
                  <a:off x="2829768" y="2935133"/>
                  <a:ext cx="1874925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600" dirty="0"/>
                    <a:t>Attention scores (</a:t>
                  </a:r>
                  <a14:m>
                    <m:oMath xmlns:m="http://schemas.openxmlformats.org/officeDocument/2006/math">
                      <m:r>
                        <a:rPr lang="zh-TW" altLang="en-US" sz="1600" b="1">
                          <a:latin typeface="Cambria Math" panose="02040503050406030204" pitchFamily="18" charset="0"/>
                        </a:rPr>
                        <m:t>𝚨</m:t>
                      </m:r>
                    </m:oMath>
                  </a14:m>
                  <a:r>
                    <a:rPr lang="en-US" altLang="zh-TW" sz="1600" dirty="0"/>
                    <a:t>)</a:t>
                  </a:r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6DAB4685-A752-41CD-BE23-F4EEFDF83F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768" y="2935133"/>
                  <a:ext cx="1874925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649" t="-5357" r="-649" b="-2142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字方塊 2">
                  <a:extLst>
                    <a:ext uri="{FF2B5EF4-FFF2-40B4-BE49-F238E27FC236}">
                      <a16:creationId xmlns:a16="http://schemas.microsoft.com/office/drawing/2014/main" id="{048B1A04-A5CD-4497-89C8-FC98B73A2A41}"/>
                    </a:ext>
                  </a:extLst>
                </p:cNvPr>
                <p:cNvSpPr txBox="1"/>
                <p:nvPr/>
              </p:nvSpPr>
              <p:spPr>
                <a:xfrm>
                  <a:off x="3651801" y="4141678"/>
                  <a:ext cx="191976" cy="24622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zh-TW" altLang="en-US" sz="16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3" name="文字方塊 2">
                  <a:extLst>
                    <a:ext uri="{FF2B5EF4-FFF2-40B4-BE49-F238E27FC236}">
                      <a16:creationId xmlns:a16="http://schemas.microsoft.com/office/drawing/2014/main" id="{048B1A04-A5CD-4497-89C8-FC98B73A2A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1801" y="4141678"/>
                  <a:ext cx="191976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31250" r="-28125" b="-26829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742E545E-15F1-4E4F-A649-212D875D9E6E}"/>
                    </a:ext>
                  </a:extLst>
                </p:cNvPr>
                <p:cNvSpPr txBox="1"/>
                <p:nvPr/>
              </p:nvSpPr>
              <p:spPr>
                <a:xfrm>
                  <a:off x="5736863" y="4141678"/>
                  <a:ext cx="195373" cy="24622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zh-TW" altLang="en-US" sz="16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742E545E-15F1-4E4F-A649-212D875D9E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6863" y="4141678"/>
                  <a:ext cx="195373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1875" r="-21875" b="-4878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232464E9-722F-4412-9557-051B4A374E48}"/>
                    </a:ext>
                  </a:extLst>
                </p:cNvPr>
                <p:cNvSpPr txBox="1"/>
                <p:nvPr/>
              </p:nvSpPr>
              <p:spPr>
                <a:xfrm>
                  <a:off x="6972114" y="4135474"/>
                  <a:ext cx="181268" cy="24622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zh-TW" altLang="en-US" sz="16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232464E9-722F-4412-9557-051B4A374E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2114" y="4135474"/>
                  <a:ext cx="181268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7586" r="-24138" b="-4878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60914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03501-B64F-4140-A2EF-DB24F519C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4-2-1</a:t>
            </a:r>
            <a:r>
              <a:rPr lang="zh-TW" altLang="en-US" dirty="0"/>
              <a:t> 模塊架構與狀態空間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29BDED-27DA-43B4-8E4B-723093E258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259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419993-CC68-4EF2-97FB-D935D5325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Input state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897CCD2-E38C-40D2-B41C-8D705D21BA51}"/>
                  </a:ext>
                </a:extLst>
              </p:cNvPr>
              <p:cNvSpPr/>
              <p:nvPr/>
            </p:nvSpPr>
            <p:spPr>
              <a:xfrm>
                <a:off x="4535647" y="2229376"/>
                <a:ext cx="3120705" cy="87245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TW" i="1" dirty="0"/>
              </a:p>
              <a:p>
                <a:pPr algn="ctr"/>
                <a:r>
                  <a:rPr lang="en-US" altLang="zh-TW" i="1" dirty="0"/>
                  <a:t>(h, 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lang="en-US" altLang="zh-TW" i="1" dirty="0"/>
                  <a:t>)</a:t>
                </a:r>
                <a:endParaRPr lang="zh-TW" altLang="en-US" i="1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897CCD2-E38C-40D2-B41C-8D705D21B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647" y="2229376"/>
                <a:ext cx="3120705" cy="8724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20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2DBBD5-FC8A-43F1-8FA8-41FDEF5D7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4-2-2</a:t>
            </a:r>
            <a:r>
              <a:rPr lang="zh-TW" altLang="en-US" dirty="0"/>
              <a:t> </a:t>
            </a:r>
            <a:r>
              <a:rPr lang="en-US" altLang="zh-TW" dirty="0"/>
              <a:t>HAI</a:t>
            </a:r>
            <a:r>
              <a:rPr lang="zh-TW" altLang="en-US" dirty="0"/>
              <a:t>運作流程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6B41E0-5A0D-48B8-B28F-238201655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122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7BD10-82BD-4852-974F-AA9F06AB5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9676"/>
            <a:ext cx="10515600" cy="1325563"/>
          </a:xfrm>
        </p:spPr>
        <p:txBody>
          <a:bodyPr/>
          <a:lstStyle/>
          <a:p>
            <a:r>
              <a:rPr lang="en-US" altLang="zh-TW" dirty="0"/>
              <a:t>HAI Operation</a:t>
            </a:r>
            <a:br>
              <a:rPr lang="en-US" altLang="zh-TW" dirty="0"/>
            </a:br>
            <a:r>
              <a:rPr lang="en-US" altLang="zh-TW" dirty="0"/>
              <a:t>Pseudo Code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2CB777A-5320-4116-913C-6A25B745A5C8}"/>
                  </a:ext>
                </a:extLst>
              </p:cNvPr>
              <p:cNvSpPr/>
              <p:nvPr/>
            </p:nvSpPr>
            <p:spPr>
              <a:xfrm>
                <a:off x="-181761" y="2953739"/>
                <a:ext cx="4644705" cy="950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HAI is Hybrid Attention Module</a:t>
                </a:r>
                <a:endParaRPr lang="zh-TW" altLang="zh-TW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e>
                      <m:sub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is maximum trajectory length, set to 12</a:t>
                </a:r>
                <a:endParaRPr lang="zh-TW" altLang="zh-TW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2CB777A-5320-4116-913C-6A25B745A5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1761" y="2953739"/>
                <a:ext cx="4644705" cy="950517"/>
              </a:xfrm>
              <a:prstGeom prst="rect">
                <a:avLst/>
              </a:prstGeom>
              <a:blipFill>
                <a:blip r:embed="rId2"/>
                <a:stretch>
                  <a:fillRect b="-103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8707E4F-DEAE-4300-9290-26DBCC9B86CD}"/>
                  </a:ext>
                </a:extLst>
              </p:cNvPr>
              <p:cNvSpPr/>
              <p:nvPr/>
            </p:nvSpPr>
            <p:spPr>
              <a:xfrm>
                <a:off x="4462944" y="289676"/>
                <a:ext cx="7408353" cy="6278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b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initialization:</a:t>
                </a:r>
                <a:endParaRPr lang="zh-TW" altLang="zh-TW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𝑆</m:t>
                        </m:r>
                      </m:e>
                      <m:sub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0</m:t>
                        </m:r>
                      </m:sub>
                    </m:sSub>
                    <m:r>
                      <a:rPr lang="en-US" altLang="zh-TW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</m:oMath>
                </a14:m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is normalized backbone’s output feature maps</a:t>
                </a:r>
                <a:endParaRPr lang="zh-TW" altLang="zh-TW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h</m:t>
                        </m:r>
                      </m:e>
                      <m:sub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0</m:t>
                        </m:r>
                      </m:sub>
                      <m:sup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= 0</a:t>
                </a:r>
                <a:endParaRPr lang="zh-TW" altLang="zh-TW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h</m:t>
                        </m:r>
                      </m:e>
                      <m:sub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_, _= HAI(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𝑆</m:t>
                        </m:r>
                      </m:e>
                      <m:sub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h</m:t>
                        </m:r>
                      </m:e>
                      <m:sub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0</m:t>
                        </m:r>
                      </m:sub>
                      <m:sup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)</a:t>
                </a:r>
                <a:endParaRPr lang="zh-TW" altLang="zh-TW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b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while not Terminal:</a:t>
                </a:r>
                <a:endParaRPr lang="zh-TW" altLang="zh-TW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h</m:t>
                        </m:r>
                      </m:e>
                      <m:sub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</a:t>
                </a:r>
                <a:r>
                  <a:rPr lang="en-US" altLang="zh-TW" i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p</a:t>
                </a:r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</a:t>
                </a:r>
                <a:r>
                  <a:rPr lang="en-US" altLang="zh-TW" i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TR</a:t>
                </a:r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= HAI(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𝑆</m:t>
                        </m:r>
                      </m:e>
                      <m:sub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h</m:t>
                        </m:r>
                      </m:e>
                      <m:sub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)</a:t>
                </a:r>
                <a:endParaRPr lang="zh-TW" altLang="zh-TW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	check if Terminal or not with </a:t>
                </a:r>
                <a:r>
                  <a:rPr lang="en-US" altLang="zh-TW" i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TR</a:t>
                </a:r>
                <a:endParaRPr lang="zh-TW" altLang="zh-TW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	if not Terminal:</a:t>
                </a:r>
                <a:endParaRPr lang="zh-TW" altLang="zh-TW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   		do region localization with </a:t>
                </a:r>
                <a:r>
                  <a:rPr lang="en-US" altLang="zh-TW" i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p</a:t>
                </a:r>
                <a:endParaRPr lang="zh-TW" altLang="zh-TW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i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   		</a:t>
                </a:r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input the  region to RPN and then output lRoIs</a:t>
                </a:r>
                <a:endParaRPr lang="zh-TW" altLang="zh-TW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   		update state (marking -1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𝑆</m:t>
                        </m:r>
                      </m:e>
                      <m:sub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with the region)</a:t>
                </a:r>
                <a:endParaRPr lang="zh-TW" altLang="zh-TW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indent="30607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	else:</a:t>
                </a:r>
                <a:endParaRPr lang="zh-TW" altLang="zh-TW" kern="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r>
                  <a:rPr lang="en-US" altLang="zh-TW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		end the searching procedure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8707E4F-DEAE-4300-9290-26DBCC9B8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944" y="289676"/>
                <a:ext cx="7408353" cy="6278642"/>
              </a:xfrm>
              <a:prstGeom prst="rect">
                <a:avLst/>
              </a:prstGeom>
              <a:blipFill>
                <a:blip r:embed="rId3"/>
                <a:stretch>
                  <a:fillRect b="-5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590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F547ED89-C06A-4F5C-8A52-1E8FEE5C2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783" y="1397674"/>
            <a:ext cx="9292433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06388"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zh-TW" altLang="en-US" sz="2000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第</a:t>
            </a:r>
            <a:r>
              <a:rPr kumimoji="0" lang="en-US" altLang="zh-TW" sz="2000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r>
              <a:rPr kumimoji="0" lang="zh-TW" altLang="en-US" sz="2000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章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 </a:t>
            </a:r>
            <a:r>
              <a:rPr kumimoji="0" lang="en-US" altLang="zh-TW" sz="2000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REGION PROPOSALS WITH A HYBRID ATTENTION INTERFACE (GRP-HAI)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3-1 RPN</a:t>
            </a:r>
            <a:r>
              <a:rPr kumimoji="0" lang="zh-TW" altLang="en-US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與</a:t>
            </a:r>
            <a:r>
              <a:rPr kumimoji="0" lang="en-US" altLang="zh-TW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detector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3-1-1 vgg16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與</a:t>
            </a: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res101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3-1-2 RoIAlign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3-2 Hybrid Attention Interface (HAI)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3-2-1 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混合注意力機制 </a:t>
            </a: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(Hybrid Attention)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3-2-2 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模塊架構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3-2-3 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狀態空間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3-2-4 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動作空間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3-2-5 HAI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運作流程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3-2-6 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獎勵設計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3-3 </a:t>
            </a:r>
            <a:r>
              <a:rPr kumimoji="0" lang="zh-TW" altLang="en-US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模型訓練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51731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385FF3-224A-42D4-9504-3A1FC9CE2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392" y="320460"/>
            <a:ext cx="3951215" cy="621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06388"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43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zh-TW" altLang="en-US" sz="2000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第</a:t>
            </a:r>
            <a:r>
              <a:rPr kumimoji="0" lang="en-US" altLang="zh-TW" sz="2000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</a:t>
            </a:r>
            <a:r>
              <a:rPr kumimoji="0" lang="zh-TW" altLang="en-US" sz="2000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章</a:t>
            </a:r>
            <a:r>
              <a:rPr lang="zh-TW" altLang="en-US" sz="20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zh-TW" altLang="en-US" sz="2000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模擬實驗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5-1 </a:t>
            </a:r>
            <a:r>
              <a:rPr kumimoji="0" lang="zh-TW" altLang="en-US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實驗環境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5-2 </a:t>
            </a:r>
            <a:r>
              <a:rPr kumimoji="0" lang="zh-TW" altLang="en-US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實驗資料集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5-2-1 Pascal VOC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5-2-2 MS COCO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5-2-3 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骨髓細胞資料集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5-2-4 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大腸鏡資料集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5-3 </a:t>
            </a:r>
            <a:r>
              <a:rPr kumimoji="0" lang="zh-TW" altLang="en-US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實作細節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5-4 </a:t>
            </a:r>
            <a:r>
              <a:rPr kumimoji="0" lang="zh-TW" altLang="en-US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評量指標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5-4-1 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混淆矩陣</a:t>
            </a: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(Confusion Matrix)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5-4-2 Average Precision (AP)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與</a:t>
            </a: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Average Recall (AR)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5-4-3 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不同資料集的評量方式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5-5 </a:t>
            </a:r>
            <a:r>
              <a:rPr kumimoji="0" lang="zh-TW" altLang="en-US" sz="20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實驗結果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5-5-1 Pascal VOC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上之實驗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5-5-2 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骨髓細胞資料集上之實驗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5-5-3 MS COCO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上之實驗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5-5-4 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大腸鏡資料集上之實驗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4325" algn="r"/>
              </a:tabLst>
            </a:pPr>
            <a:r>
              <a:rPr kumimoji="0" lang="en-US" altLang="zh-TW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5-5-5 </a:t>
            </a:r>
            <a:r>
              <a:rPr kumimoji="0" lang="zh-TW" altLang="en-US" sz="2000" b="0" i="1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運行時間比較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48708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538A33-DB24-4E50-88CD-4E1AE11E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第五章</a:t>
            </a:r>
            <a:r>
              <a:rPr lang="en-US" altLang="zh-TW" dirty="0"/>
              <a:t>:</a:t>
            </a:r>
            <a:r>
              <a:rPr lang="zh-TW" altLang="en-US" dirty="0"/>
              <a:t> 實驗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614A11-0BBA-4A4A-B39E-8CA857E5B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719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561643-38C5-442F-8B88-434507E58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5-2</a:t>
            </a:r>
            <a:r>
              <a:rPr lang="zh-TW" altLang="en-US" dirty="0"/>
              <a:t> 實驗資料集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01FF14-9CA8-4E7C-A300-EFDA8D27C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696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BDED3F-7E66-4C51-89BF-174A25BC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AF173D-9C0E-4BAA-8F6B-F6CF58C8F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Pascal VOC</a:t>
            </a:r>
          </a:p>
          <a:p>
            <a:r>
              <a:rPr lang="en-US" altLang="zh-TW" dirty="0"/>
              <a:t>MS COCO</a:t>
            </a:r>
          </a:p>
          <a:p>
            <a:r>
              <a:rPr lang="zh-TW" altLang="en-US" dirty="0"/>
              <a:t>骨髓細胞資料集</a:t>
            </a:r>
            <a:r>
              <a:rPr lang="en-US" altLang="zh-TW" dirty="0"/>
              <a:t>(</a:t>
            </a:r>
            <a:r>
              <a:rPr lang="zh-TW" altLang="en-US" dirty="0"/>
              <a:t>浙大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大腸鏡資料集</a:t>
            </a:r>
            <a:r>
              <a:rPr lang="en-US" altLang="zh-TW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52078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BA4AAF-8A59-4802-9847-A74BF553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5-3</a:t>
            </a:r>
            <a:r>
              <a:rPr lang="zh-TW" altLang="en-US" dirty="0"/>
              <a:t> 實作細節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1C42D35-66D4-45C4-9D2B-F35741379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610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95CFED60-7A26-412F-906A-259D5CDF9C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140720"/>
              </p:ext>
            </p:extLst>
          </p:nvPr>
        </p:nvGraphicFramePr>
        <p:xfrm>
          <a:off x="928688" y="267758"/>
          <a:ext cx="10420350" cy="699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Document" r:id="rId3" imgW="10524780" imgH="7040339" progId="Word.Document.12">
                  <p:embed/>
                </p:oleObj>
              </mc:Choice>
              <mc:Fallback>
                <p:oleObj name="Document" r:id="rId3" imgW="10524780" imgH="70403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8688" y="267758"/>
                        <a:ext cx="10420350" cy="699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2055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BD554-7648-45B0-B4FD-F311E520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5-4</a:t>
            </a:r>
            <a:r>
              <a:rPr lang="zh-TW" altLang="en-US" dirty="0"/>
              <a:t> 評量指標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8A342B-2DCA-424C-BB81-B1ABCC241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4203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BD554-7648-45B0-B4FD-F311E520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5-4-1</a:t>
            </a:r>
            <a:r>
              <a:rPr lang="zh-TW" altLang="en-US" dirty="0"/>
              <a:t> 混淆矩陣</a:t>
            </a:r>
            <a:r>
              <a:rPr lang="en-US" altLang="zh-TW" dirty="0"/>
              <a:t>(Confusion Matrix)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8A342B-2DCA-424C-BB81-B1ABCC241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104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A2F143-67FB-43B2-BDAD-223B7F00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Evaluate Metrics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3B2AAA5-9DB9-4508-A1F2-EB6D56CA882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5981"/>
            <a:ext cx="4493141" cy="2725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8A9C390-56AB-4B16-B1BC-EE1EF1162921}"/>
                  </a:ext>
                </a:extLst>
              </p:cNvPr>
              <p:cNvSpPr/>
              <p:nvPr/>
            </p:nvSpPr>
            <p:spPr>
              <a:xfrm>
                <a:off x="6096000" y="1992170"/>
                <a:ext cx="4100866" cy="615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𝑑𝑒𝑡𝑒𝑐𝑡𝑖𝑜𝑛𝑠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8A9C390-56AB-4B16-B1BC-EE1EF1162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92170"/>
                <a:ext cx="4100866" cy="6154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C7F3478-E905-492A-902C-5E3981DAC8E6}"/>
                  </a:ext>
                </a:extLst>
              </p:cNvPr>
              <p:cNvSpPr/>
              <p:nvPr/>
            </p:nvSpPr>
            <p:spPr>
              <a:xfrm>
                <a:off x="6005206" y="3590865"/>
                <a:ext cx="4191660" cy="659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𝑔𝑟𝑜𝑢𝑛𝑑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𝑡𝑟𝑢𝑡h𝑠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C7F3478-E905-492A-902C-5E3981DAC8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206" y="3590865"/>
                <a:ext cx="4191660" cy="659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002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BD554-7648-45B0-B4FD-F311E520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5-4-1 </a:t>
            </a:r>
            <a:r>
              <a:rPr lang="en-US" altLang="zh-TW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Average Precision (AP)</a:t>
            </a:r>
            <a:r>
              <a:rPr lang="zh-TW" altLang="zh-TW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與</a:t>
            </a:r>
            <a:r>
              <a:rPr lang="en-US" altLang="zh-TW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Average Recall (AR)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8A342B-2DCA-424C-BB81-B1ABCC241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013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58949D-B1A5-4F49-8FFB-5ED92E60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Global Region Proposals with a Hybrid Attention Interface</a:t>
            </a:r>
            <a:br>
              <a:rPr lang="en-US" altLang="zh-TW" dirty="0"/>
            </a:br>
            <a:r>
              <a:rPr lang="en-US" altLang="zh-TW" dirty="0"/>
              <a:t> (GRP-HAI)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DFF15F-8C10-4547-9AAD-25899B849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6726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78CC76-7C04-47CE-AE5C-9EE68201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Average Precision (AP)</a:t>
            </a:r>
            <a:endParaRPr lang="zh-TW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15BED75-3B39-47F2-AEC2-5BCAC08FE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534698"/>
              </p:ext>
            </p:extLst>
          </p:nvPr>
        </p:nvGraphicFramePr>
        <p:xfrm>
          <a:off x="2843868" y="1690688"/>
          <a:ext cx="6686026" cy="4561196"/>
        </p:xfrm>
        <a:graphic>
          <a:graphicData uri="http://schemas.openxmlformats.org/drawingml/2006/table">
            <a:tbl>
              <a:tblPr firstRow="1" firstCol="1" bandRow="1"/>
              <a:tblGrid>
                <a:gridCol w="906837">
                  <a:extLst>
                    <a:ext uri="{9D8B030D-6E8A-4147-A177-3AD203B41FA5}">
                      <a16:colId xmlns:a16="http://schemas.microsoft.com/office/drawing/2014/main" val="2157778917"/>
                    </a:ext>
                  </a:extLst>
                </a:gridCol>
                <a:gridCol w="906837">
                  <a:extLst>
                    <a:ext uri="{9D8B030D-6E8A-4147-A177-3AD203B41FA5}">
                      <a16:colId xmlns:a16="http://schemas.microsoft.com/office/drawing/2014/main" val="933074468"/>
                    </a:ext>
                  </a:extLst>
                </a:gridCol>
                <a:gridCol w="1263090">
                  <a:extLst>
                    <a:ext uri="{9D8B030D-6E8A-4147-A177-3AD203B41FA5}">
                      <a16:colId xmlns:a16="http://schemas.microsoft.com/office/drawing/2014/main" val="3256012110"/>
                    </a:ext>
                  </a:extLst>
                </a:gridCol>
                <a:gridCol w="1327576">
                  <a:extLst>
                    <a:ext uri="{9D8B030D-6E8A-4147-A177-3AD203B41FA5}">
                      <a16:colId xmlns:a16="http://schemas.microsoft.com/office/drawing/2014/main" val="3864433984"/>
                    </a:ext>
                  </a:extLst>
                </a:gridCol>
                <a:gridCol w="1140843">
                  <a:extLst>
                    <a:ext uri="{9D8B030D-6E8A-4147-A177-3AD203B41FA5}">
                      <a16:colId xmlns:a16="http://schemas.microsoft.com/office/drawing/2014/main" val="1369118297"/>
                    </a:ext>
                  </a:extLst>
                </a:gridCol>
                <a:gridCol w="1140843">
                  <a:extLst>
                    <a:ext uri="{9D8B030D-6E8A-4147-A177-3AD203B41FA5}">
                      <a16:colId xmlns:a16="http://schemas.microsoft.com/office/drawing/2014/main" val="941088871"/>
                    </a:ext>
                  </a:extLst>
                </a:gridCol>
              </a:tblGrid>
              <a:tr h="850831"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Rank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zh-TW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信心指數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zh-TW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對應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ground-truth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IoU &gt; 0.5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Precision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Recall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325425"/>
                  </a:ext>
                </a:extLst>
              </a:tr>
              <a:tr h="742073"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1/1=1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1/4=0.25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280771"/>
                  </a:ext>
                </a:extLst>
              </a:tr>
              <a:tr h="742073"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2/2=1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2/4=0.5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224404"/>
                  </a:ext>
                </a:extLst>
              </a:tr>
              <a:tr h="742073"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3/3=1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3/4=0.75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978713"/>
                  </a:ext>
                </a:extLst>
              </a:tr>
              <a:tr h="742073"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3/4=0.75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3/4=0.75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505949"/>
                  </a:ext>
                </a:extLst>
              </a:tr>
              <a:tr h="742073"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3/5=0.6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3/4=0.75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205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91461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E66917-ED3F-4942-A574-5C6B6AD7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P-R curve</a:t>
            </a:r>
            <a:endParaRPr lang="zh-TW" altLang="en-US" dirty="0"/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F5FE1A30-8372-4A27-8AD2-4FAB3F8F47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0793339"/>
              </p:ext>
            </p:extLst>
          </p:nvPr>
        </p:nvGraphicFramePr>
        <p:xfrm>
          <a:off x="3226379" y="1897166"/>
          <a:ext cx="6060976" cy="3469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矩形 2"/>
          <p:cNvSpPr/>
          <p:nvPr/>
        </p:nvSpPr>
        <p:spPr>
          <a:xfrm>
            <a:off x="3911600" y="2374900"/>
            <a:ext cx="3890433" cy="2315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2994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BD554-7648-45B0-B4FD-F311E520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5-4-1 </a:t>
            </a:r>
            <a:r>
              <a:rPr lang="zh-TW" altLang="en-US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不同資料集的評量方式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8A342B-2DCA-424C-BB81-B1ABCC241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288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8A6F97-6D45-4787-B7F0-6E663F26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2F5FE21-828C-4D2E-BAF5-8C9635C2EC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Pascal VOC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∈{0,0.1,0.2,…,1}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𝑖𝑛𝑡𝑒𝑟𝑝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𝑖𝑛𝑡𝑒𝑟𝑝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̂"/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TW" dirty="0"/>
              </a:p>
              <a:p>
                <a:r>
                  <a:rPr lang="en-US" altLang="zh-TW" dirty="0"/>
                  <a:t>MS COCO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2F5FE21-828C-4D2E-BAF5-8C9635C2EC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9EC00E64-7B0A-4093-86FB-D7D8C4C1212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935061" y="3677716"/>
            <a:ext cx="6874763" cy="29216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40958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B2711C52-B24C-4ECC-82CA-AAA60A693FC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9000" y="1282846"/>
              <a:ext cx="8694000" cy="42923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0000">
                      <a:extLst>
                        <a:ext uri="{9D8B030D-6E8A-4147-A177-3AD203B41FA5}">
                          <a16:colId xmlns:a16="http://schemas.microsoft.com/office/drawing/2014/main" val="373572901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50407823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170231862"/>
                        </a:ext>
                      </a:extLst>
                    </a:gridCol>
                    <a:gridCol w="1674000">
                      <a:extLst>
                        <a:ext uri="{9D8B030D-6E8A-4147-A177-3AD203B41FA5}">
                          <a16:colId xmlns:a16="http://schemas.microsoft.com/office/drawing/2014/main" val="595351229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1325033168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3313776912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1015395080"/>
                        </a:ext>
                      </a:extLst>
                    </a:gridCol>
                  </a:tblGrid>
                  <a:tr h="40580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latin typeface="+mn-lt"/>
                            </a:rPr>
                            <a:t>Model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latin typeface="+mn-lt"/>
                            </a:rPr>
                            <a:t>Avg. # of glimpses</a:t>
                          </a:r>
                          <a:endParaRPr lang="zh-TW" altLang="en-US" sz="1800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b="1" dirty="0">
                              <a:latin typeface="+mn-lt"/>
                            </a:rPr>
                            <a:t>Avg . glimpsed region (%)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1" i="1" smtClean="0">
                                      <a:latin typeface="Cambria Math" panose="02040503050406030204" pitchFamily="18" charset="0"/>
                                    </a:rPr>
                                    <m:t>𝑨𝑷</m:t>
                                  </m:r>
                                </m:e>
                                <m:sub>
                                  <m:r>
                                    <a:rPr lang="en-US" altLang="zh-TW" sz="1800" b="1" i="1" smtClean="0">
                                      <a:latin typeface="Cambria Math" panose="02040503050406030204" pitchFamily="18" charset="0"/>
                                    </a:rPr>
                                    <m:t>𝟓𝟎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en-US" b="1" dirty="0">
                              <a:latin typeface="+mn-lt"/>
                            </a:rPr>
                            <a:t> </a:t>
                          </a:r>
                          <a:r>
                            <a:rPr lang="en-US" altLang="zh-TW" b="1" dirty="0">
                              <a:latin typeface="+mn-lt"/>
                            </a:rPr>
                            <a:t>(%)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latin typeface="+mn-lt"/>
                            </a:rPr>
                            <a:t>AP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b="1" i="1" kern="1200" smtClean="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𝜌</m:t>
                              </m:r>
                            </m:oMath>
                          </a14:m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err="1">
                              <a:latin typeface="+mn-lt"/>
                            </a:rPr>
                            <a:t>gc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593620"/>
                      </a:ext>
                    </a:extLst>
                  </a:tr>
                  <a:tr h="40580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/>
                            <a:t>vgg16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 err="1"/>
                            <a:t>drl</a:t>
                          </a:r>
                          <a:r>
                            <a:rPr lang="en-US" altLang="zh-TW" sz="1600" dirty="0"/>
                            <a:t>-RPN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5.93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30.30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77.32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2.55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13.03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830582835"/>
                      </a:ext>
                    </a:extLst>
                  </a:tr>
                  <a:tr h="405803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GRP-HAI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4.16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23.03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76.85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3.34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18.45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13872655"/>
                      </a:ext>
                    </a:extLst>
                  </a:tr>
                  <a:tr h="405803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LRP-HAI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4.47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24.59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76.39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3.11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17.09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32458053"/>
                      </a:ext>
                    </a:extLst>
                  </a:tr>
                  <a:tr h="40580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res101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 err="1"/>
                            <a:t>drl</a:t>
                          </a:r>
                          <a:r>
                            <a:rPr lang="en-US" altLang="zh-TW" sz="1600" dirty="0"/>
                            <a:t>-RPN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7.12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37.87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2.14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11.38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66455630"/>
                      </a:ext>
                    </a:extLst>
                  </a:tr>
                  <a:tr h="405803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GRP-HAI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4.33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19.49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78.78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4.04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18.18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828299887"/>
                      </a:ext>
                    </a:extLst>
                  </a:tr>
                  <a:tr h="405803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LRP-HAI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4.07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22.09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80.41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3.64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19.75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288393347"/>
                      </a:ext>
                    </a:extLst>
                  </a:tr>
                  <a:tr h="40580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P4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 err="1"/>
                            <a:t>drl</a:t>
                          </a:r>
                          <a:r>
                            <a:rPr lang="en-US" altLang="zh-TW" sz="1600" dirty="0"/>
                            <a:t>-RPN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5.84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33.40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81.08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2.43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13.87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520944430"/>
                      </a:ext>
                    </a:extLst>
                  </a:tr>
                  <a:tr h="405803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GRP-HAI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2.43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13.99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79.29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32.58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25911923"/>
                      </a:ext>
                    </a:extLst>
                  </a:tr>
                  <a:tr h="405803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LRP-HAI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2.93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16.57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79.76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4.81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27.20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828576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B2711C52-B24C-4ECC-82CA-AAA60A693FC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9000" y="1282846"/>
              <a:ext cx="8694000" cy="42923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0000">
                      <a:extLst>
                        <a:ext uri="{9D8B030D-6E8A-4147-A177-3AD203B41FA5}">
                          <a16:colId xmlns:a16="http://schemas.microsoft.com/office/drawing/2014/main" val="373572901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50407823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170231862"/>
                        </a:ext>
                      </a:extLst>
                    </a:gridCol>
                    <a:gridCol w="1674000">
                      <a:extLst>
                        <a:ext uri="{9D8B030D-6E8A-4147-A177-3AD203B41FA5}">
                          <a16:colId xmlns:a16="http://schemas.microsoft.com/office/drawing/2014/main" val="595351229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1325033168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3313776912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1015395080"/>
                        </a:ext>
                      </a:extLst>
                    </a:gridCol>
                  </a:tblGrid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latin typeface="+mn-lt"/>
                            </a:rPr>
                            <a:t>Model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latin typeface="+mn-lt"/>
                            </a:rPr>
                            <a:t>Avg. # of glimpses</a:t>
                          </a:r>
                          <a:endParaRPr lang="zh-TW" altLang="en-US" sz="1800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b="1" dirty="0">
                              <a:latin typeface="+mn-lt"/>
                            </a:rPr>
                            <a:t>Avg . glimpsed region (%)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0338" t="-4762" r="-201932" b="-5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0338" t="-4762" r="-101932" b="-5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err="1">
                              <a:latin typeface="+mn-lt"/>
                            </a:rPr>
                            <a:t>gc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593620"/>
                      </a:ext>
                    </a:extLst>
                  </a:tr>
                  <a:tr h="40580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/>
                            <a:t>vgg16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 err="1"/>
                            <a:t>drl</a:t>
                          </a:r>
                          <a:r>
                            <a:rPr lang="en-US" altLang="zh-TW" sz="1600" dirty="0"/>
                            <a:t>-RPN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5.93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30.30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77.32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2.55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13.03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830582835"/>
                      </a:ext>
                    </a:extLst>
                  </a:tr>
                  <a:tr h="405803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GRP-HAI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4.16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23.03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76.85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3.34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18.45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13872655"/>
                      </a:ext>
                    </a:extLst>
                  </a:tr>
                  <a:tr h="405803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LRP-HAI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4.47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24.59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76.39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3.11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17.09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32458053"/>
                      </a:ext>
                    </a:extLst>
                  </a:tr>
                  <a:tr h="40580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res101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 err="1"/>
                            <a:t>drl</a:t>
                          </a:r>
                          <a:r>
                            <a:rPr lang="en-US" altLang="zh-TW" sz="1600" dirty="0"/>
                            <a:t>-RPN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7.12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37.87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2.14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11.38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66455630"/>
                      </a:ext>
                    </a:extLst>
                  </a:tr>
                  <a:tr h="405803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GRP-HAI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4.33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19.49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78.78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4.04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18.18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828299887"/>
                      </a:ext>
                    </a:extLst>
                  </a:tr>
                  <a:tr h="405803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LRP-HAI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4.07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22.09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80.41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3.64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19.75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288393347"/>
                      </a:ext>
                    </a:extLst>
                  </a:tr>
                  <a:tr h="40580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P4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 err="1"/>
                            <a:t>drl</a:t>
                          </a:r>
                          <a:r>
                            <a:rPr lang="en-US" altLang="zh-TW" sz="1600" dirty="0"/>
                            <a:t>-RPN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5.84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33.40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81.08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2.43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13.87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520944430"/>
                      </a:ext>
                    </a:extLst>
                  </a:tr>
                  <a:tr h="405803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GRP-HAI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2.43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13.99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79.29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32.58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25911923"/>
                      </a:ext>
                    </a:extLst>
                  </a:tr>
                  <a:tr h="405803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LRP-HAI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2.93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16.57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79.76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4.81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27.20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828576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07769A8-4AD6-4201-AB7C-1AD097769D47}"/>
                  </a:ext>
                </a:extLst>
              </p:cNvPr>
              <p:cNvSpPr txBox="1"/>
              <p:nvPr/>
            </p:nvSpPr>
            <p:spPr>
              <a:xfrm>
                <a:off x="880843" y="5697839"/>
                <a:ext cx="5729683" cy="486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err="1"/>
                  <a:t>AP_density</a:t>
                </a:r>
                <a:r>
                  <a:rPr lang="en-US" altLang="zh-TW" dirty="0"/>
                  <a:t> (</a:t>
                </a:r>
                <a:r>
                  <a:rPr lang="en-US" altLang="zh-TW" dirty="0" err="1"/>
                  <a:t>AP</a:t>
                </a:r>
                <a14:m>
                  <m:oMath xmlns:m="http://schemas.openxmlformats.org/officeDocument/2006/math">
                    <m:r>
                      <a:rPr lang="en-US" altLang="zh-TW" b="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TW" dirty="0"/>
                  <a:t>)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>
                                <a:latin typeface="Cambria Math" panose="02040503050406030204" pitchFamily="18" charset="0"/>
                              </a:rPr>
                              <m:t>𝐴𝑃</m:t>
                            </m:r>
                          </m:e>
                          <m:sub>
                            <m:r>
                              <a:rPr lang="en-US" altLang="zh-TW" b="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sub>
                        </m:sSub>
                      </m:num>
                      <m:den>
                        <m:r>
                          <m:rPr>
                            <m:nor/>
                          </m:rPr>
                          <a:rPr lang="en-US" altLang="zh-TW" dirty="0"/>
                          <m:t>Avg</m:t>
                        </m:r>
                        <m:r>
                          <m:rPr>
                            <m:nor/>
                          </m:rPr>
                          <a:rPr lang="en-US" altLang="zh-TW" dirty="0"/>
                          <m:t> . </m:t>
                        </m:r>
                        <m:r>
                          <m:rPr>
                            <m:nor/>
                          </m:rPr>
                          <a:rPr lang="en-US" altLang="zh-TW" dirty="0"/>
                          <m:t>glimpsed</m:t>
                        </m:r>
                        <m:r>
                          <m:rPr>
                            <m:nor/>
                          </m:rPr>
                          <a:rPr lang="en-US" altLang="zh-TW" dirty="0"/>
                          <m:t> </m:t>
                        </m:r>
                        <m:r>
                          <m:rPr>
                            <m:nor/>
                          </m:rPr>
                          <a:rPr lang="en-US" altLang="zh-TW" dirty="0"/>
                          <m:t>region</m:t>
                        </m:r>
                        <m:r>
                          <m:rPr>
                            <m:nor/>
                          </m:rPr>
                          <a:rPr lang="en-US" altLang="zh-TW" dirty="0"/>
                          <m:t> (%)</m:t>
                        </m:r>
                        <m:r>
                          <m:rPr>
                            <m:nor/>
                          </m:rPr>
                          <a:rPr lang="zh-TW" altLang="en-US" dirty="0"/>
                          <m:t> </m:t>
                        </m:r>
                      </m:den>
                    </m:f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07769A8-4AD6-4201-AB7C-1AD097769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43" y="5697839"/>
                <a:ext cx="5729683" cy="486736"/>
              </a:xfrm>
              <a:prstGeom prst="rect">
                <a:avLst/>
              </a:prstGeom>
              <a:blipFill>
                <a:blip r:embed="rId3"/>
                <a:stretch>
                  <a:fillRect l="-851" t="-110000" b="-167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06F114C-5C07-401B-B1F1-A6EB09A06A3D}"/>
                  </a:ext>
                </a:extLst>
              </p:cNvPr>
              <p:cNvSpPr txBox="1"/>
              <p:nvPr/>
            </p:nvSpPr>
            <p:spPr>
              <a:xfrm>
                <a:off x="880843" y="6184575"/>
                <a:ext cx="7558482" cy="489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glimpse contribution (</a:t>
                </a:r>
                <a:r>
                  <a:rPr lang="en-US" altLang="zh-TW" dirty="0" err="1"/>
                  <a:t>gc</a:t>
                </a:r>
                <a:r>
                  <a:rPr lang="en-US" altLang="zh-TW" dirty="0"/>
                  <a:t>)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>
                                <a:latin typeface="Cambria Math" panose="02040503050406030204" pitchFamily="18" charset="0"/>
                              </a:rPr>
                              <m:t>𝐴𝑃</m:t>
                            </m:r>
                          </m:e>
                          <m:sub>
                            <m:r>
                              <a:rPr lang="en-US" altLang="zh-TW" b="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sub>
                        </m:sSub>
                      </m:num>
                      <m:den>
                        <m:r>
                          <m:rPr>
                            <m:nor/>
                          </m:rPr>
                          <a:rPr lang="en-US" altLang="zh-TW" dirty="0"/>
                          <m:t>Avg</m:t>
                        </m:r>
                        <m:r>
                          <m:rPr>
                            <m:nor/>
                          </m:rPr>
                          <a:rPr lang="en-US" altLang="zh-TW" dirty="0"/>
                          <m:t>. # </m:t>
                        </m:r>
                        <m:r>
                          <m:rPr>
                            <m:nor/>
                          </m:rPr>
                          <a:rPr lang="en-US" altLang="zh-TW" dirty="0"/>
                          <m:t>of</m:t>
                        </m:r>
                        <m:r>
                          <m:rPr>
                            <m:nor/>
                          </m:rPr>
                          <a:rPr lang="en-US" altLang="zh-TW" dirty="0"/>
                          <m:t> </m:t>
                        </m:r>
                        <m:r>
                          <m:rPr>
                            <m:nor/>
                          </m:rPr>
                          <a:rPr lang="en-US" altLang="zh-TW" dirty="0"/>
                          <m:t>glimpses</m:t>
                        </m:r>
                        <m:r>
                          <m:rPr>
                            <m:nor/>
                          </m:rPr>
                          <a:rPr lang="zh-TW" altLang="en-US" dirty="0"/>
                          <m:t> 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06F114C-5C07-401B-B1F1-A6EB09A06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43" y="6184575"/>
                <a:ext cx="7558482" cy="489236"/>
              </a:xfrm>
              <a:prstGeom prst="rect">
                <a:avLst/>
              </a:prstGeom>
              <a:blipFill>
                <a:blip r:embed="rId4"/>
                <a:stretch>
                  <a:fillRect l="-645" t="-110000" b="-167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428B500D-9C05-4A7D-B560-F2E80FA0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730"/>
            <a:ext cx="10515600" cy="1325563"/>
          </a:xfrm>
        </p:spPr>
        <p:txBody>
          <a:bodyPr/>
          <a:lstStyle/>
          <a:p>
            <a:r>
              <a:rPr lang="en-US" altLang="zh-TW" dirty="0"/>
              <a:t>PASCAL_VOC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9469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BD554-7648-45B0-B4FD-F311E520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5-5 </a:t>
            </a:r>
            <a:r>
              <a:rPr lang="zh-TW" altLang="en-US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實驗結果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8A342B-2DCA-424C-BB81-B1ABCC241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4436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BD554-7648-45B0-B4FD-F311E520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5-5-1 Pascal VOC</a:t>
            </a:r>
            <a:r>
              <a:rPr lang="zh-TW" altLang="en-US" dirty="0"/>
              <a:t>上之實驗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8A342B-2DCA-424C-BB81-B1ABCC241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088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FCF6CD2D-3954-43B8-9621-E8413F24DCA9}"/>
              </a:ext>
            </a:extLst>
          </p:cNvPr>
          <p:cNvGraphicFramePr>
            <a:graphicFrameLocks/>
          </p:cNvGraphicFramePr>
          <p:nvPr/>
        </p:nvGraphicFramePr>
        <p:xfrm>
          <a:off x="3313111" y="276543"/>
          <a:ext cx="5565777" cy="6304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298854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812E85CA-F72B-4915-9F5B-53AC0724DAFD}"/>
              </a:ext>
            </a:extLst>
          </p:cNvPr>
          <p:cNvGraphicFramePr>
            <a:graphicFrameLocks/>
          </p:cNvGraphicFramePr>
          <p:nvPr/>
        </p:nvGraphicFramePr>
        <p:xfrm>
          <a:off x="3313112" y="1694575"/>
          <a:ext cx="5565775" cy="3515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588698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217698A0-8872-4E2E-9E50-D4A2A0321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706" y="0"/>
            <a:ext cx="9161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65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群組 424">
            <a:extLst>
              <a:ext uri="{FF2B5EF4-FFF2-40B4-BE49-F238E27FC236}">
                <a16:creationId xmlns:a16="http://schemas.microsoft.com/office/drawing/2014/main" id="{16A10613-EC62-433E-85E5-F351A3528A70}"/>
              </a:ext>
            </a:extLst>
          </p:cNvPr>
          <p:cNvGrpSpPr/>
          <p:nvPr/>
        </p:nvGrpSpPr>
        <p:grpSpPr>
          <a:xfrm>
            <a:off x="27837" y="192913"/>
            <a:ext cx="11515414" cy="6333181"/>
            <a:chOff x="27837" y="192913"/>
            <a:chExt cx="11515414" cy="6333181"/>
          </a:xfrm>
        </p:grpSpPr>
        <p:sp>
          <p:nvSpPr>
            <p:cNvPr id="237" name="立方體 236">
              <a:extLst>
                <a:ext uri="{FF2B5EF4-FFF2-40B4-BE49-F238E27FC236}">
                  <a16:creationId xmlns:a16="http://schemas.microsoft.com/office/drawing/2014/main" id="{F970ED3F-A32F-4021-8F17-118D140EEB67}"/>
                </a:ext>
              </a:extLst>
            </p:cNvPr>
            <p:cNvSpPr/>
            <p:nvPr/>
          </p:nvSpPr>
          <p:spPr>
            <a:xfrm>
              <a:off x="3891219" y="4631391"/>
              <a:ext cx="1957910" cy="1756050"/>
            </a:xfrm>
            <a:prstGeom prst="cub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HAI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CDB236E3-AE32-4C7A-90CD-24A565415842}"/>
                </a:ext>
              </a:extLst>
            </p:cNvPr>
            <p:cNvSpPr/>
            <p:nvPr/>
          </p:nvSpPr>
          <p:spPr>
            <a:xfrm>
              <a:off x="5588025" y="5734514"/>
              <a:ext cx="176624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/>
                <a:t>Region</a:t>
              </a:r>
              <a:endParaRPr lang="en-US" altLang="zh-TW" sz="1400" dirty="0"/>
            </a:p>
            <a:p>
              <a:pPr algn="ctr"/>
              <a:r>
                <a:rPr lang="en-US" altLang="zh-TW" sz="1400" dirty="0"/>
                <a:t>localization</a:t>
              </a:r>
              <a:endParaRPr lang="zh-TW" altLang="en-US" sz="1400" dirty="0"/>
            </a:p>
          </p:txBody>
        </p:sp>
        <p:cxnSp>
          <p:nvCxnSpPr>
            <p:cNvPr id="158" name="直線單箭頭接點 157">
              <a:extLst>
                <a:ext uri="{FF2B5EF4-FFF2-40B4-BE49-F238E27FC236}">
                  <a16:creationId xmlns:a16="http://schemas.microsoft.com/office/drawing/2014/main" id="{3219EB44-6D6A-47D1-9684-27C92098C8B3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929126" y="4492938"/>
              <a:ext cx="0" cy="38960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59DA6969-A266-44A6-950C-F75D8A70D6AB}"/>
                </a:ext>
              </a:extLst>
            </p:cNvPr>
            <p:cNvSpPr/>
            <p:nvPr/>
          </p:nvSpPr>
          <p:spPr>
            <a:xfrm>
              <a:off x="6149692" y="2861070"/>
              <a:ext cx="1561741" cy="7081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Local region proposals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9" name="流程圖: 接點 238">
              <a:extLst>
                <a:ext uri="{FF2B5EF4-FFF2-40B4-BE49-F238E27FC236}">
                  <a16:creationId xmlns:a16="http://schemas.microsoft.com/office/drawing/2014/main" id="{6B99279E-60C6-4F53-849E-E02EBF3CECA2}"/>
                </a:ext>
              </a:extLst>
            </p:cNvPr>
            <p:cNvSpPr/>
            <p:nvPr/>
          </p:nvSpPr>
          <p:spPr>
            <a:xfrm flipH="1" flipV="1">
              <a:off x="7199444" y="4332237"/>
              <a:ext cx="105677" cy="110498"/>
            </a:xfrm>
            <a:prstGeom prst="flowChartConnector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2" name="接點: 肘形 251">
              <a:extLst>
                <a:ext uri="{FF2B5EF4-FFF2-40B4-BE49-F238E27FC236}">
                  <a16:creationId xmlns:a16="http://schemas.microsoft.com/office/drawing/2014/main" id="{7F4E4DB8-D99F-449F-9889-BFEB7F079B7F}"/>
                </a:ext>
              </a:extLst>
            </p:cNvPr>
            <p:cNvCxnSpPr>
              <a:cxnSpLocks/>
              <a:endCxn id="239" idx="2"/>
            </p:cNvCxnSpPr>
            <p:nvPr/>
          </p:nvCxnSpPr>
          <p:spPr>
            <a:xfrm flipV="1">
              <a:off x="5604582" y="4387486"/>
              <a:ext cx="1700539" cy="1347497"/>
            </a:xfrm>
            <a:prstGeom prst="bentConnector3">
              <a:avLst>
                <a:gd name="adj1" fmla="val 12268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BF24984A-7369-4D48-A829-12D14BA840B4}"/>
                </a:ext>
              </a:extLst>
            </p:cNvPr>
            <p:cNvSpPr/>
            <p:nvPr/>
          </p:nvSpPr>
          <p:spPr>
            <a:xfrm>
              <a:off x="5767391" y="4676162"/>
              <a:ext cx="1374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/>
                <a:t>Search termination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3" name="接點: 肘形 292">
              <a:extLst>
                <a:ext uri="{FF2B5EF4-FFF2-40B4-BE49-F238E27FC236}">
                  <a16:creationId xmlns:a16="http://schemas.microsoft.com/office/drawing/2014/main" id="{89496F6C-74C1-45E4-BA5C-676A5B130915}"/>
                </a:ext>
              </a:extLst>
            </p:cNvPr>
            <p:cNvCxnSpPr>
              <a:cxnSpLocks/>
              <a:stCxn id="224" idx="2"/>
              <a:endCxn id="5" idx="3"/>
            </p:cNvCxnSpPr>
            <p:nvPr/>
          </p:nvCxnSpPr>
          <p:spPr>
            <a:xfrm rot="5400000">
              <a:off x="5882563" y="3140678"/>
              <a:ext cx="619497" cy="1476504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4" name="矩形 303">
              <a:extLst>
                <a:ext uri="{FF2B5EF4-FFF2-40B4-BE49-F238E27FC236}">
                  <a16:creationId xmlns:a16="http://schemas.microsoft.com/office/drawing/2014/main" id="{D4FA0D2E-2BF6-4FB0-A36C-0D7FCC28C414}"/>
                </a:ext>
              </a:extLst>
            </p:cNvPr>
            <p:cNvSpPr/>
            <p:nvPr/>
          </p:nvSpPr>
          <p:spPr>
            <a:xfrm>
              <a:off x="5698007" y="3670638"/>
              <a:ext cx="9954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/>
                <a:t>Visited</a:t>
              </a:r>
              <a:r>
                <a:rPr lang="en-US" altLang="zh-TW" sz="1400" dirty="0">
                  <a:solidFill>
                    <a:schemeClr val="tx1"/>
                  </a:solidFill>
                </a:rPr>
                <a:t> </a:t>
              </a:r>
              <a:r>
                <a:rPr lang="en-US" altLang="zh-TW" sz="1400" dirty="0"/>
                <a:t>region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4AB9E057-4FBE-4F50-9208-7B2792AE1AAA}"/>
                </a:ext>
              </a:extLst>
            </p:cNvPr>
            <p:cNvGrpSpPr/>
            <p:nvPr/>
          </p:nvGrpSpPr>
          <p:grpSpPr>
            <a:xfrm>
              <a:off x="8628138" y="3969859"/>
              <a:ext cx="2818875" cy="2000349"/>
              <a:chOff x="8535557" y="4379205"/>
              <a:chExt cx="2818875" cy="2000349"/>
            </a:xfrm>
          </p:grpSpPr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5F8E2E35-5466-42E8-AD60-A75B9241FCF0}"/>
                  </a:ext>
                </a:extLst>
              </p:cNvPr>
              <p:cNvGrpSpPr/>
              <p:nvPr/>
            </p:nvGrpSpPr>
            <p:grpSpPr>
              <a:xfrm>
                <a:off x="8538028" y="4379205"/>
                <a:ext cx="1206658" cy="567809"/>
                <a:chOff x="9153746" y="4487944"/>
                <a:chExt cx="1206658" cy="567809"/>
              </a:xfrm>
            </p:grpSpPr>
            <p:sp>
              <p:nvSpPr>
                <p:cNvPr id="109" name="平行四邊形 108">
                  <a:extLst>
                    <a:ext uri="{FF2B5EF4-FFF2-40B4-BE49-F238E27FC236}">
                      <a16:creationId xmlns:a16="http://schemas.microsoft.com/office/drawing/2014/main" id="{A859CEAB-6BC0-4F97-80E8-877D94E70EDA}"/>
                    </a:ext>
                  </a:extLst>
                </p:cNvPr>
                <p:cNvSpPr/>
                <p:nvPr/>
              </p:nvSpPr>
              <p:spPr>
                <a:xfrm rot="16200000">
                  <a:off x="9003697" y="4637993"/>
                  <a:ext cx="567809" cy="267711"/>
                </a:xfrm>
                <a:prstGeom prst="parallelogram">
                  <a:avLst>
                    <a:gd name="adj" fmla="val 41952"/>
                  </a:avLst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 dirty="0"/>
                </a:p>
              </p:txBody>
            </p:sp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AE5BC069-89FE-4A07-8911-E2869E5A67DE}"/>
                    </a:ext>
                  </a:extLst>
                </p:cNvPr>
                <p:cNvSpPr/>
                <p:nvPr/>
              </p:nvSpPr>
              <p:spPr>
                <a:xfrm>
                  <a:off x="9421457" y="4617959"/>
                  <a:ext cx="938947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400" dirty="0"/>
                    <a:t>Conv layer</a:t>
                  </a:r>
                  <a:endParaRPr lang="zh-TW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0" name="群組 89">
                <a:extLst>
                  <a:ext uri="{FF2B5EF4-FFF2-40B4-BE49-F238E27FC236}">
                    <a16:creationId xmlns:a16="http://schemas.microsoft.com/office/drawing/2014/main" id="{325CAF47-DEBF-4C49-AD0C-89B3EDE5DEBA}"/>
                  </a:ext>
                </a:extLst>
              </p:cNvPr>
              <p:cNvGrpSpPr/>
              <p:nvPr/>
            </p:nvGrpSpPr>
            <p:grpSpPr>
              <a:xfrm>
                <a:off x="8535557" y="5095476"/>
                <a:ext cx="1058127" cy="567809"/>
                <a:chOff x="9151275" y="5204215"/>
                <a:chExt cx="1058127" cy="567809"/>
              </a:xfrm>
            </p:grpSpPr>
            <p:sp>
              <p:nvSpPr>
                <p:cNvPr id="103" name="平行四邊形 102">
                  <a:extLst>
                    <a:ext uri="{FF2B5EF4-FFF2-40B4-BE49-F238E27FC236}">
                      <a16:creationId xmlns:a16="http://schemas.microsoft.com/office/drawing/2014/main" id="{75DF5EA5-B7D8-4489-81AB-770BC613D1D4}"/>
                    </a:ext>
                  </a:extLst>
                </p:cNvPr>
                <p:cNvSpPr/>
                <p:nvPr/>
              </p:nvSpPr>
              <p:spPr>
                <a:xfrm rot="16200000">
                  <a:off x="9001226" y="5354264"/>
                  <a:ext cx="567809" cy="267711"/>
                </a:xfrm>
                <a:prstGeom prst="parallelogram">
                  <a:avLst>
                    <a:gd name="adj" fmla="val 41952"/>
                  </a:avLst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80DAC34A-F3B7-44CB-A79D-B6872BC52859}"/>
                    </a:ext>
                  </a:extLst>
                </p:cNvPr>
                <p:cNvSpPr/>
                <p:nvPr/>
              </p:nvSpPr>
              <p:spPr>
                <a:xfrm>
                  <a:off x="9418986" y="5334230"/>
                  <a:ext cx="790416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400" dirty="0"/>
                    <a:t>FC layer</a:t>
                  </a:r>
                  <a:endParaRPr lang="zh-TW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3" name="群組 92">
                <a:extLst>
                  <a:ext uri="{FF2B5EF4-FFF2-40B4-BE49-F238E27FC236}">
                    <a16:creationId xmlns:a16="http://schemas.microsoft.com/office/drawing/2014/main" id="{FD21CE0A-6285-4BF3-866E-2C7B8FA230A7}"/>
                  </a:ext>
                </a:extLst>
              </p:cNvPr>
              <p:cNvGrpSpPr/>
              <p:nvPr/>
            </p:nvGrpSpPr>
            <p:grpSpPr>
              <a:xfrm>
                <a:off x="8540541" y="5811745"/>
                <a:ext cx="1288035" cy="567809"/>
                <a:chOff x="9156259" y="5920484"/>
                <a:chExt cx="1288035" cy="567809"/>
              </a:xfrm>
            </p:grpSpPr>
            <p:sp>
              <p:nvSpPr>
                <p:cNvPr id="101" name="平行四邊形 100">
                  <a:extLst>
                    <a:ext uri="{FF2B5EF4-FFF2-40B4-BE49-F238E27FC236}">
                      <a16:creationId xmlns:a16="http://schemas.microsoft.com/office/drawing/2014/main" id="{9203AD59-356F-4D42-B072-A60AF6FB018E}"/>
                    </a:ext>
                  </a:extLst>
                </p:cNvPr>
                <p:cNvSpPr/>
                <p:nvPr/>
              </p:nvSpPr>
              <p:spPr>
                <a:xfrm rot="16200000">
                  <a:off x="9006210" y="6070533"/>
                  <a:ext cx="567809" cy="267711"/>
                </a:xfrm>
                <a:prstGeom prst="parallelogram">
                  <a:avLst>
                    <a:gd name="adj" fmla="val 41952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98787026-B6F1-4589-9041-D946BAF2CA7A}"/>
                    </a:ext>
                  </a:extLst>
                </p:cNvPr>
                <p:cNvSpPr/>
                <p:nvPr/>
              </p:nvSpPr>
              <p:spPr>
                <a:xfrm>
                  <a:off x="9418986" y="5965073"/>
                  <a:ext cx="1025308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400" dirty="0"/>
                    <a:t>Conv or FC layer</a:t>
                  </a:r>
                  <a:endParaRPr lang="zh-TW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4" name="群組 93">
                <a:extLst>
                  <a:ext uri="{FF2B5EF4-FFF2-40B4-BE49-F238E27FC236}">
                    <a16:creationId xmlns:a16="http://schemas.microsoft.com/office/drawing/2014/main" id="{19CF07F3-989B-4A9E-B69C-742CDC1ED1BE}"/>
                  </a:ext>
                </a:extLst>
              </p:cNvPr>
              <p:cNvGrpSpPr/>
              <p:nvPr/>
            </p:nvGrpSpPr>
            <p:grpSpPr>
              <a:xfrm>
                <a:off x="10012397" y="4509154"/>
                <a:ext cx="1342035" cy="307777"/>
                <a:chOff x="10157857" y="4504672"/>
                <a:chExt cx="1342035" cy="307777"/>
              </a:xfrm>
            </p:grpSpPr>
            <p:sp>
              <p:nvSpPr>
                <p:cNvPr id="95" name="流程圖: 接點 94">
                  <a:extLst>
                    <a:ext uri="{FF2B5EF4-FFF2-40B4-BE49-F238E27FC236}">
                      <a16:creationId xmlns:a16="http://schemas.microsoft.com/office/drawing/2014/main" id="{3763C1D3-9F50-430A-A691-EF99D0246F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57857" y="4574360"/>
                  <a:ext cx="177523" cy="177496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</a:rPr>
                    <a:t>+</a:t>
                  </a:r>
                  <a:endParaRPr lang="zh-TW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9E43A94D-545C-459B-96F3-79ABD0FAEB98}"/>
                    </a:ext>
                  </a:extLst>
                </p:cNvPr>
                <p:cNvSpPr/>
                <p:nvPr/>
              </p:nvSpPr>
              <p:spPr>
                <a:xfrm>
                  <a:off x="10335380" y="4504672"/>
                  <a:ext cx="1164512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400" dirty="0"/>
                    <a:t>Concatenate</a:t>
                  </a:r>
                  <a:endParaRPr lang="zh-TW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3" name="肘形接點 2"/>
            <p:cNvCxnSpPr>
              <a:cxnSpLocks/>
              <a:endCxn id="239" idx="0"/>
            </p:cNvCxnSpPr>
            <p:nvPr/>
          </p:nvCxnSpPr>
          <p:spPr>
            <a:xfrm flipV="1">
              <a:off x="5604582" y="4442735"/>
              <a:ext cx="1647700" cy="76996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79DEB92D-3DAF-4EFE-8FAC-3C60140BAB90}"/>
                </a:ext>
              </a:extLst>
            </p:cNvPr>
            <p:cNvSpPr/>
            <p:nvPr/>
          </p:nvSpPr>
          <p:spPr>
            <a:xfrm>
              <a:off x="27837" y="2339822"/>
              <a:ext cx="7598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/>
                <a:t>Image</a:t>
              </a:r>
              <a:endParaRPr lang="zh-TW" altLang="en-US" sz="1400" dirty="0"/>
            </a:p>
          </p:txBody>
        </p:sp>
        <p:cxnSp>
          <p:nvCxnSpPr>
            <p:cNvPr id="98" name="直線單箭頭接點 97">
              <a:extLst>
                <a:ext uri="{FF2B5EF4-FFF2-40B4-BE49-F238E27FC236}">
                  <a16:creationId xmlns:a16="http://schemas.microsoft.com/office/drawing/2014/main" id="{F40D63F4-9CAF-4C01-9D33-F257E34964A9}"/>
                </a:ext>
              </a:extLst>
            </p:cNvPr>
            <p:cNvCxnSpPr>
              <a:cxnSpLocks/>
              <a:stCxn id="97" idx="3"/>
              <a:endCxn id="83" idx="0"/>
            </p:cNvCxnSpPr>
            <p:nvPr/>
          </p:nvCxnSpPr>
          <p:spPr>
            <a:xfrm>
              <a:off x="787661" y="2493711"/>
              <a:ext cx="47017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9AA1B3C3-F453-426F-9EAE-A4D194B44749}"/>
                </a:ext>
              </a:extLst>
            </p:cNvPr>
            <p:cNvSpPr/>
            <p:nvPr/>
          </p:nvSpPr>
          <p:spPr>
            <a:xfrm>
              <a:off x="2972115" y="192913"/>
              <a:ext cx="1415720" cy="36680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rgbClr val="FF0000"/>
                  </a:solidFill>
                </a:rPr>
                <a:t>RPN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5C6A186E-6100-47AA-98D9-6D6D3ED487F3}"/>
                </a:ext>
              </a:extLst>
            </p:cNvPr>
            <p:cNvSpPr/>
            <p:nvPr/>
          </p:nvSpPr>
          <p:spPr>
            <a:xfrm>
              <a:off x="3275875" y="2685453"/>
              <a:ext cx="4598560" cy="38406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C0B0518B-C300-4B14-9643-FD4D11CA8564}"/>
                </a:ext>
              </a:extLst>
            </p:cNvPr>
            <p:cNvSpPr/>
            <p:nvPr/>
          </p:nvSpPr>
          <p:spPr>
            <a:xfrm>
              <a:off x="1289990" y="4229386"/>
              <a:ext cx="2049132" cy="96999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rgbClr val="FF0000"/>
                  </a:solidFill>
                </a:rPr>
                <a:t>Hybrid Attention Interface</a:t>
              </a:r>
              <a:endParaRPr lang="zh-TW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09CB8E20-5AA1-4172-AEB5-7A88C8BA4EEB}"/>
                </a:ext>
              </a:extLst>
            </p:cNvPr>
            <p:cNvSpPr/>
            <p:nvPr/>
          </p:nvSpPr>
          <p:spPr>
            <a:xfrm>
              <a:off x="8626557" y="714166"/>
              <a:ext cx="1106621" cy="355578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rgbClr val="FF0000"/>
                  </a:solidFill>
                </a:rPr>
                <a:t>Detector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39" name="流程圖: 接點 138">
              <a:extLst>
                <a:ext uri="{FF2B5EF4-FFF2-40B4-BE49-F238E27FC236}">
                  <a16:creationId xmlns:a16="http://schemas.microsoft.com/office/drawing/2014/main" id="{CA396497-57B2-4E29-A243-A6515B9AF7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2026" y="2404926"/>
              <a:ext cx="177523" cy="177496"/>
            </a:xfrm>
            <a:prstGeom prst="flowChartConnector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+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57" name="接點: 肘形 356">
              <a:extLst>
                <a:ext uri="{FF2B5EF4-FFF2-40B4-BE49-F238E27FC236}">
                  <a16:creationId xmlns:a16="http://schemas.microsoft.com/office/drawing/2014/main" id="{B964D67E-E2BF-4CF0-8B5B-3DCA86C5021A}"/>
                </a:ext>
              </a:extLst>
            </p:cNvPr>
            <p:cNvCxnSpPr>
              <a:cxnSpLocks/>
              <a:stCxn id="73" idx="4"/>
              <a:endCxn id="74" idx="0"/>
            </p:cNvCxnSpPr>
            <p:nvPr/>
          </p:nvCxnSpPr>
          <p:spPr>
            <a:xfrm flipV="1">
              <a:off x="2477410" y="905687"/>
              <a:ext cx="2005913" cy="1589677"/>
            </a:xfrm>
            <a:prstGeom prst="bentConnector4">
              <a:avLst>
                <a:gd name="adj1" fmla="val 41043"/>
                <a:gd name="adj2" fmla="val 11438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接點: 肘形 86">
              <a:extLst>
                <a:ext uri="{FF2B5EF4-FFF2-40B4-BE49-F238E27FC236}">
                  <a16:creationId xmlns:a16="http://schemas.microsoft.com/office/drawing/2014/main" id="{9D7FB8FD-18EC-4182-BE27-9D2B7C5AFFFF}"/>
                </a:ext>
              </a:extLst>
            </p:cNvPr>
            <p:cNvCxnSpPr>
              <a:cxnSpLocks/>
              <a:stCxn id="139" idx="4"/>
              <a:endCxn id="5" idx="1"/>
            </p:cNvCxnSpPr>
            <p:nvPr/>
          </p:nvCxnSpPr>
          <p:spPr>
            <a:xfrm rot="16200000" flipH="1">
              <a:off x="3374362" y="3158847"/>
              <a:ext cx="1606257" cy="453405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4" name="群組 273">
              <a:extLst>
                <a:ext uri="{FF2B5EF4-FFF2-40B4-BE49-F238E27FC236}">
                  <a16:creationId xmlns:a16="http://schemas.microsoft.com/office/drawing/2014/main" id="{32678BCF-A23E-4685-83B3-0DA0453C898F}"/>
                </a:ext>
              </a:extLst>
            </p:cNvPr>
            <p:cNvGrpSpPr/>
            <p:nvPr/>
          </p:nvGrpSpPr>
          <p:grpSpPr>
            <a:xfrm rot="5400000">
              <a:off x="3927096" y="577633"/>
              <a:ext cx="922053" cy="1578161"/>
              <a:chOff x="4981781" y="965366"/>
              <a:chExt cx="766072" cy="1271967"/>
            </a:xfrm>
          </p:grpSpPr>
          <p:sp>
            <p:nvSpPr>
              <p:cNvPr id="74" name="平行四邊形 73">
                <a:extLst>
                  <a:ext uri="{FF2B5EF4-FFF2-40B4-BE49-F238E27FC236}">
                    <a16:creationId xmlns:a16="http://schemas.microsoft.com/office/drawing/2014/main" id="{5EBFCB08-4DE5-4065-A008-0CD54DD4C68E}"/>
                  </a:ext>
                </a:extLst>
              </p:cNvPr>
              <p:cNvSpPr/>
              <p:nvPr/>
            </p:nvSpPr>
            <p:spPr>
              <a:xfrm rot="16200000">
                <a:off x="4831732" y="1390765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平行四邊形 74">
                <a:extLst>
                  <a:ext uri="{FF2B5EF4-FFF2-40B4-BE49-F238E27FC236}">
                    <a16:creationId xmlns:a16="http://schemas.microsoft.com/office/drawing/2014/main" id="{6C530BF3-26B6-4F23-AEA4-5A339E7E5A58}"/>
                  </a:ext>
                </a:extLst>
              </p:cNvPr>
              <p:cNvSpPr/>
              <p:nvPr/>
            </p:nvSpPr>
            <p:spPr>
              <a:xfrm rot="16200000">
                <a:off x="5330093" y="1819573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6" name="平行四邊形 75">
                <a:extLst>
                  <a:ext uri="{FF2B5EF4-FFF2-40B4-BE49-F238E27FC236}">
                    <a16:creationId xmlns:a16="http://schemas.microsoft.com/office/drawing/2014/main" id="{444ED96B-6D6D-4C52-807E-F9BADA10955A}"/>
                  </a:ext>
                </a:extLst>
              </p:cNvPr>
              <p:cNvSpPr/>
              <p:nvPr/>
            </p:nvSpPr>
            <p:spPr>
              <a:xfrm rot="16200000">
                <a:off x="5324626" y="1115415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D9289E63-460E-4F67-8150-1AC199E44923}"/>
                  </a:ext>
                </a:extLst>
              </p:cNvPr>
              <p:cNvCxnSpPr>
                <a:cxnSpLocks/>
                <a:stCxn id="74" idx="3"/>
                <a:endCxn id="76" idx="1"/>
              </p:cNvCxnSpPr>
              <p:nvPr/>
            </p:nvCxnSpPr>
            <p:spPr>
              <a:xfrm flipV="1">
                <a:off x="5249492" y="1193115"/>
                <a:ext cx="225183" cy="38766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0AD537B4-FBB2-4C76-B764-99E21306BB17}"/>
                  </a:ext>
                </a:extLst>
              </p:cNvPr>
              <p:cNvCxnSpPr>
                <a:cxnSpLocks/>
                <a:stCxn id="74" idx="3"/>
                <a:endCxn id="75" idx="0"/>
              </p:cNvCxnSpPr>
              <p:nvPr/>
            </p:nvCxnSpPr>
            <p:spPr>
              <a:xfrm>
                <a:off x="5249492" y="1580776"/>
                <a:ext cx="230650" cy="37265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144F0FC5-899C-4FCD-8C54-369F17D76673}"/>
                </a:ext>
              </a:extLst>
            </p:cNvPr>
            <p:cNvSpPr/>
            <p:nvPr/>
          </p:nvSpPr>
          <p:spPr>
            <a:xfrm>
              <a:off x="3491744" y="531356"/>
              <a:ext cx="1792183" cy="13982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8D0A811B-52B8-4803-BA42-0B2D0A17C4EC}"/>
                </a:ext>
              </a:extLst>
            </p:cNvPr>
            <p:cNvGrpSpPr/>
            <p:nvPr/>
          </p:nvGrpSpPr>
          <p:grpSpPr>
            <a:xfrm>
              <a:off x="1257832" y="2036763"/>
              <a:ext cx="1219578" cy="915550"/>
              <a:chOff x="3365835" y="2389292"/>
              <a:chExt cx="900982" cy="568836"/>
            </a:xfrm>
          </p:grpSpPr>
          <p:sp>
            <p:nvSpPr>
              <p:cNvPr id="73" name="平行四邊形 72">
                <a:extLst>
                  <a:ext uri="{FF2B5EF4-FFF2-40B4-BE49-F238E27FC236}">
                    <a16:creationId xmlns:a16="http://schemas.microsoft.com/office/drawing/2014/main" id="{65A602F4-320C-4177-9B10-C73167FFD350}"/>
                  </a:ext>
                </a:extLst>
              </p:cNvPr>
              <p:cNvSpPr/>
              <p:nvPr/>
            </p:nvSpPr>
            <p:spPr>
              <a:xfrm rot="16200000">
                <a:off x="3849057" y="2540368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平行四邊形 76">
                <a:extLst>
                  <a:ext uri="{FF2B5EF4-FFF2-40B4-BE49-F238E27FC236}">
                    <a16:creationId xmlns:a16="http://schemas.microsoft.com/office/drawing/2014/main" id="{1DA02496-81CA-4872-80DD-0191EF3E078F}"/>
                  </a:ext>
                </a:extLst>
              </p:cNvPr>
              <p:cNvSpPr/>
              <p:nvPr/>
            </p:nvSpPr>
            <p:spPr>
              <a:xfrm rot="16200000">
                <a:off x="3690924" y="2539341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平行四邊形 79">
                <a:extLst>
                  <a:ext uri="{FF2B5EF4-FFF2-40B4-BE49-F238E27FC236}">
                    <a16:creationId xmlns:a16="http://schemas.microsoft.com/office/drawing/2014/main" id="{0666B6A6-7AD2-4185-8C0B-869670C83B7F}"/>
                  </a:ext>
                </a:extLst>
              </p:cNvPr>
              <p:cNvSpPr/>
              <p:nvPr/>
            </p:nvSpPr>
            <p:spPr>
              <a:xfrm rot="16200000">
                <a:off x="3534819" y="2539341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1" name="平行四邊形 80">
                <a:extLst>
                  <a:ext uri="{FF2B5EF4-FFF2-40B4-BE49-F238E27FC236}">
                    <a16:creationId xmlns:a16="http://schemas.microsoft.com/office/drawing/2014/main" id="{D9E4D741-25CA-4F53-BDB3-12F8AA48C84B}"/>
                  </a:ext>
                </a:extLst>
              </p:cNvPr>
              <p:cNvSpPr/>
              <p:nvPr/>
            </p:nvSpPr>
            <p:spPr>
              <a:xfrm rot="16200000">
                <a:off x="3377484" y="2539341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3" name="平行四邊形 82">
                <a:extLst>
                  <a:ext uri="{FF2B5EF4-FFF2-40B4-BE49-F238E27FC236}">
                    <a16:creationId xmlns:a16="http://schemas.microsoft.com/office/drawing/2014/main" id="{645CC62B-8765-43D3-8DFB-FD7E74FBA77F}"/>
                  </a:ext>
                </a:extLst>
              </p:cNvPr>
              <p:cNvSpPr/>
              <p:nvPr/>
            </p:nvSpPr>
            <p:spPr>
              <a:xfrm rot="16200000">
                <a:off x="3215786" y="2539341"/>
                <a:ext cx="567809" cy="267711"/>
              </a:xfrm>
              <a:prstGeom prst="parallelogram">
                <a:avLst>
                  <a:gd name="adj" fmla="val 41952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261" name="群組 260">
              <a:extLst>
                <a:ext uri="{FF2B5EF4-FFF2-40B4-BE49-F238E27FC236}">
                  <a16:creationId xmlns:a16="http://schemas.microsoft.com/office/drawing/2014/main" id="{F012AD13-1ADB-46AB-BD39-3BAE4933FF4D}"/>
                </a:ext>
              </a:extLst>
            </p:cNvPr>
            <p:cNvGrpSpPr/>
            <p:nvPr/>
          </p:nvGrpSpPr>
          <p:grpSpPr>
            <a:xfrm>
              <a:off x="7465369" y="1069744"/>
              <a:ext cx="4077882" cy="2351422"/>
              <a:chOff x="6776327" y="1076161"/>
              <a:chExt cx="4077882" cy="2351422"/>
            </a:xfrm>
          </p:grpSpPr>
          <p:cxnSp>
            <p:nvCxnSpPr>
              <p:cNvPr id="105" name="接點: 肘形 104">
                <a:extLst>
                  <a:ext uri="{FF2B5EF4-FFF2-40B4-BE49-F238E27FC236}">
                    <a16:creationId xmlns:a16="http://schemas.microsoft.com/office/drawing/2014/main" id="{6B6E29C7-8615-4125-AAA9-CCBCC5F3F54F}"/>
                  </a:ext>
                </a:extLst>
              </p:cNvPr>
              <p:cNvCxnSpPr>
                <a:cxnSpLocks/>
                <a:stCxn id="224" idx="3"/>
                <a:endCxn id="69" idx="2"/>
              </p:cNvCxnSpPr>
              <p:nvPr/>
            </p:nvCxnSpPr>
            <p:spPr>
              <a:xfrm flipV="1">
                <a:off x="7022391" y="2384379"/>
                <a:ext cx="279225" cy="837164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7" name="矩形 276">
                <a:extLst>
                  <a:ext uri="{FF2B5EF4-FFF2-40B4-BE49-F238E27FC236}">
                    <a16:creationId xmlns:a16="http://schemas.microsoft.com/office/drawing/2014/main" id="{8211E931-DE51-4FFD-9BA4-83B4D06FB99C}"/>
                  </a:ext>
                </a:extLst>
              </p:cNvPr>
              <p:cNvSpPr/>
              <p:nvPr/>
            </p:nvSpPr>
            <p:spPr>
              <a:xfrm>
                <a:off x="9675476" y="1533302"/>
                <a:ext cx="1178733" cy="636335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Bounding box regression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矩形 277">
                <a:extLst>
                  <a:ext uri="{FF2B5EF4-FFF2-40B4-BE49-F238E27FC236}">
                    <a16:creationId xmlns:a16="http://schemas.microsoft.com/office/drawing/2014/main" id="{AB6AD94D-29C5-40E0-B24E-70EF7FCDD426}"/>
                  </a:ext>
                </a:extLst>
              </p:cNvPr>
              <p:cNvSpPr/>
              <p:nvPr/>
            </p:nvSpPr>
            <p:spPr>
              <a:xfrm>
                <a:off x="9675476" y="2627452"/>
                <a:ext cx="1178733" cy="636335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Bounding box classification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平行四邊形 131">
                <a:extLst>
                  <a:ext uri="{FF2B5EF4-FFF2-40B4-BE49-F238E27FC236}">
                    <a16:creationId xmlns:a16="http://schemas.microsoft.com/office/drawing/2014/main" id="{D9A713F5-361F-4BC7-BDD7-39269A4B4401}"/>
                  </a:ext>
                </a:extLst>
              </p:cNvPr>
              <p:cNvSpPr/>
              <p:nvPr/>
            </p:nvSpPr>
            <p:spPr>
              <a:xfrm rot="16200000">
                <a:off x="8602386" y="1548434"/>
                <a:ext cx="904352" cy="416375"/>
              </a:xfrm>
              <a:prstGeom prst="parallelogram">
                <a:avLst>
                  <a:gd name="adj" fmla="val 41952"/>
                </a:avLst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3" name="平行四邊形 132">
                <a:extLst>
                  <a:ext uri="{FF2B5EF4-FFF2-40B4-BE49-F238E27FC236}">
                    <a16:creationId xmlns:a16="http://schemas.microsoft.com/office/drawing/2014/main" id="{B878412E-AD54-4AB3-B1C4-128A9BB79FDE}"/>
                  </a:ext>
                </a:extLst>
              </p:cNvPr>
              <p:cNvSpPr/>
              <p:nvPr/>
            </p:nvSpPr>
            <p:spPr>
              <a:xfrm rot="16200000">
                <a:off x="8589202" y="2647965"/>
                <a:ext cx="909869" cy="416377"/>
              </a:xfrm>
              <a:prstGeom prst="parallelogram">
                <a:avLst>
                  <a:gd name="adj" fmla="val 41952"/>
                </a:avLst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4" name="直線單箭頭接點 143">
                <a:extLst>
                  <a:ext uri="{FF2B5EF4-FFF2-40B4-BE49-F238E27FC236}">
                    <a16:creationId xmlns:a16="http://schemas.microsoft.com/office/drawing/2014/main" id="{E6A0E66A-CB3C-4449-9DE2-3B6A2B80F532}"/>
                  </a:ext>
                </a:extLst>
              </p:cNvPr>
              <p:cNvCxnSpPr>
                <a:cxnSpLocks/>
                <a:stCxn id="107" idx="3"/>
                <a:endCxn id="132" idx="1"/>
              </p:cNvCxnSpPr>
              <p:nvPr/>
            </p:nvCxnSpPr>
            <p:spPr>
              <a:xfrm flipV="1">
                <a:off x="8626781" y="1669283"/>
                <a:ext cx="219594" cy="61544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單箭頭接點 146">
                <a:extLst>
                  <a:ext uri="{FF2B5EF4-FFF2-40B4-BE49-F238E27FC236}">
                    <a16:creationId xmlns:a16="http://schemas.microsoft.com/office/drawing/2014/main" id="{589DCD39-888E-4544-B5AD-F1F8C8D5E236}"/>
                  </a:ext>
                </a:extLst>
              </p:cNvPr>
              <p:cNvCxnSpPr>
                <a:cxnSpLocks/>
                <a:stCxn id="107" idx="3"/>
                <a:endCxn id="133" idx="0"/>
              </p:cNvCxnSpPr>
              <p:nvPr/>
            </p:nvCxnSpPr>
            <p:spPr>
              <a:xfrm>
                <a:off x="8626781" y="2284725"/>
                <a:ext cx="209167" cy="57142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單箭頭接點 150">
                <a:extLst>
                  <a:ext uri="{FF2B5EF4-FFF2-40B4-BE49-F238E27FC236}">
                    <a16:creationId xmlns:a16="http://schemas.microsoft.com/office/drawing/2014/main" id="{E2F31AFF-35AE-4F6C-8536-F1E959CA18F4}"/>
                  </a:ext>
                </a:extLst>
              </p:cNvPr>
              <p:cNvCxnSpPr>
                <a:cxnSpLocks/>
                <a:stCxn id="133" idx="3"/>
                <a:endCxn id="278" idx="1"/>
              </p:cNvCxnSpPr>
              <p:nvPr/>
            </p:nvCxnSpPr>
            <p:spPr>
              <a:xfrm>
                <a:off x="9252325" y="2943493"/>
                <a:ext cx="423151" cy="212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單箭頭接點 159">
                <a:extLst>
                  <a:ext uri="{FF2B5EF4-FFF2-40B4-BE49-F238E27FC236}">
                    <a16:creationId xmlns:a16="http://schemas.microsoft.com/office/drawing/2014/main" id="{E0296D9C-BD6A-4BEB-8932-54909576E5F9}"/>
                  </a:ext>
                </a:extLst>
              </p:cNvPr>
              <p:cNvCxnSpPr>
                <a:cxnSpLocks/>
                <a:stCxn id="132" idx="3"/>
                <a:endCxn id="277" idx="1"/>
              </p:cNvCxnSpPr>
              <p:nvPr/>
            </p:nvCxnSpPr>
            <p:spPr>
              <a:xfrm>
                <a:off x="9262750" y="1843961"/>
                <a:ext cx="412726" cy="750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62CB0223-B729-4F9E-BDC6-D0F47C7D0798}"/>
                  </a:ext>
                </a:extLst>
              </p:cNvPr>
              <p:cNvSpPr/>
              <p:nvPr/>
            </p:nvSpPr>
            <p:spPr>
              <a:xfrm>
                <a:off x="7910111" y="1076161"/>
                <a:ext cx="2944098" cy="235142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24B018D-66A6-420D-A413-5C365B99A917}"/>
                  </a:ext>
                </a:extLst>
              </p:cNvPr>
              <p:cNvSpPr/>
              <p:nvPr/>
            </p:nvSpPr>
            <p:spPr>
              <a:xfrm>
                <a:off x="6776327" y="2015047"/>
                <a:ext cx="1050577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/>
                  <a:t>RoI Align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6" name="群組 105">
                <a:extLst>
                  <a:ext uri="{FF2B5EF4-FFF2-40B4-BE49-F238E27FC236}">
                    <a16:creationId xmlns:a16="http://schemas.microsoft.com/office/drawing/2014/main" id="{0B0EDCE9-5284-49DD-8775-7F780547DC7B}"/>
                  </a:ext>
                </a:extLst>
              </p:cNvPr>
              <p:cNvGrpSpPr/>
              <p:nvPr/>
            </p:nvGrpSpPr>
            <p:grpSpPr>
              <a:xfrm>
                <a:off x="8051113" y="1747307"/>
                <a:ext cx="575668" cy="913898"/>
                <a:chOff x="8138154" y="2082898"/>
                <a:chExt cx="425764" cy="573511"/>
              </a:xfrm>
            </p:grpSpPr>
            <p:sp>
              <p:nvSpPr>
                <p:cNvPr id="107" name="平行四邊形 106">
                  <a:extLst>
                    <a:ext uri="{FF2B5EF4-FFF2-40B4-BE49-F238E27FC236}">
                      <a16:creationId xmlns:a16="http://schemas.microsoft.com/office/drawing/2014/main" id="{042E43F1-16AF-4713-9181-96B5D1A630CC}"/>
                    </a:ext>
                  </a:extLst>
                </p:cNvPr>
                <p:cNvSpPr/>
                <p:nvPr/>
              </p:nvSpPr>
              <p:spPr>
                <a:xfrm rot="16200000">
                  <a:off x="8146158" y="2238649"/>
                  <a:ext cx="567809" cy="267711"/>
                </a:xfrm>
                <a:prstGeom prst="parallelogram">
                  <a:avLst>
                    <a:gd name="adj" fmla="val 41952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8" name="平行四邊形 107">
                  <a:extLst>
                    <a:ext uri="{FF2B5EF4-FFF2-40B4-BE49-F238E27FC236}">
                      <a16:creationId xmlns:a16="http://schemas.microsoft.com/office/drawing/2014/main" id="{28DEA13F-94DA-44FD-86C7-B9CB4F9BF0F0}"/>
                    </a:ext>
                  </a:extLst>
                </p:cNvPr>
                <p:cNvSpPr/>
                <p:nvPr/>
              </p:nvSpPr>
              <p:spPr>
                <a:xfrm rot="16200000">
                  <a:off x="7988105" y="2232947"/>
                  <a:ext cx="567809" cy="267711"/>
                </a:xfrm>
                <a:prstGeom prst="parallelogram">
                  <a:avLst>
                    <a:gd name="adj" fmla="val 41952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17C42634-7E8B-426E-A5C8-7470E66FBFB6}"/>
                </a:ext>
              </a:extLst>
            </p:cNvPr>
            <p:cNvSpPr/>
            <p:nvPr/>
          </p:nvSpPr>
          <p:spPr>
            <a:xfrm>
              <a:off x="1308690" y="1350892"/>
              <a:ext cx="1117863" cy="68932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Feature extractor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404193" y="3884419"/>
              <a:ext cx="1049866" cy="6085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Masked state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E0296D9C-BD6A-4BEB-8932-54909576E5F9}"/>
                </a:ext>
              </a:extLst>
            </p:cNvPr>
            <p:cNvCxnSpPr>
              <a:cxnSpLocks/>
              <a:stCxn id="69" idx="3"/>
              <a:endCxn id="108" idx="0"/>
            </p:cNvCxnSpPr>
            <p:nvPr/>
          </p:nvCxnSpPr>
          <p:spPr>
            <a:xfrm>
              <a:off x="8515946" y="2193296"/>
              <a:ext cx="22421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109">
              <a:extLst>
                <a:ext uri="{FF2B5EF4-FFF2-40B4-BE49-F238E27FC236}">
                  <a16:creationId xmlns:a16="http://schemas.microsoft.com/office/drawing/2014/main" id="{3D5FE105-95E1-4E9E-A242-3236DBF66A07}"/>
                </a:ext>
              </a:extLst>
            </p:cNvPr>
            <p:cNvCxnSpPr>
              <a:cxnSpLocks/>
              <a:stCxn id="73" idx="4"/>
              <a:endCxn id="139" idx="2"/>
            </p:cNvCxnSpPr>
            <p:nvPr/>
          </p:nvCxnSpPr>
          <p:spPr>
            <a:xfrm flipV="1">
              <a:off x="2477410" y="2493674"/>
              <a:ext cx="1384616" cy="1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單箭頭接點 112">
              <a:extLst>
                <a:ext uri="{FF2B5EF4-FFF2-40B4-BE49-F238E27FC236}">
                  <a16:creationId xmlns:a16="http://schemas.microsoft.com/office/drawing/2014/main" id="{E87A0A22-AF5F-4259-A5A7-12BBDB20593F}"/>
                </a:ext>
              </a:extLst>
            </p:cNvPr>
            <p:cNvCxnSpPr>
              <a:cxnSpLocks/>
              <a:stCxn id="239" idx="4"/>
              <a:endCxn id="188" idx="2"/>
            </p:cNvCxnSpPr>
            <p:nvPr/>
          </p:nvCxnSpPr>
          <p:spPr>
            <a:xfrm flipV="1">
              <a:off x="7252282" y="3569181"/>
              <a:ext cx="0" cy="76305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接點: 肘形 216">
              <a:extLst>
                <a:ext uri="{FF2B5EF4-FFF2-40B4-BE49-F238E27FC236}">
                  <a16:creationId xmlns:a16="http://schemas.microsoft.com/office/drawing/2014/main" id="{555AC438-722C-4DC0-ABC7-B88B87008DB9}"/>
                </a:ext>
              </a:extLst>
            </p:cNvPr>
            <p:cNvCxnSpPr>
              <a:cxnSpLocks/>
              <a:stCxn id="76" idx="4"/>
              <a:endCxn id="139" idx="6"/>
            </p:cNvCxnSpPr>
            <p:nvPr/>
          </p:nvCxnSpPr>
          <p:spPr>
            <a:xfrm rot="5400000">
              <a:off x="4095996" y="1764714"/>
              <a:ext cx="672514" cy="785407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單箭頭接點 219">
              <a:extLst>
                <a:ext uri="{FF2B5EF4-FFF2-40B4-BE49-F238E27FC236}">
                  <a16:creationId xmlns:a16="http://schemas.microsoft.com/office/drawing/2014/main" id="{D39C054D-3C64-4E35-BE07-557600AB1EA9}"/>
                </a:ext>
              </a:extLst>
            </p:cNvPr>
            <p:cNvCxnSpPr>
              <a:cxnSpLocks/>
              <a:stCxn id="75" idx="4"/>
              <a:endCxn id="139" idx="0"/>
            </p:cNvCxnSpPr>
            <p:nvPr/>
          </p:nvCxnSpPr>
          <p:spPr>
            <a:xfrm flipH="1">
              <a:off x="3950788" y="1827740"/>
              <a:ext cx="502" cy="57718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接點: 肘形 319">
              <a:extLst>
                <a:ext uri="{FF2B5EF4-FFF2-40B4-BE49-F238E27FC236}">
                  <a16:creationId xmlns:a16="http://schemas.microsoft.com/office/drawing/2014/main" id="{04B4DE0A-27B0-4284-84FC-817D41180A5E}"/>
                </a:ext>
              </a:extLst>
            </p:cNvPr>
            <p:cNvCxnSpPr>
              <a:cxnSpLocks/>
              <a:stCxn id="161" idx="2"/>
              <a:endCxn id="346" idx="0"/>
            </p:cNvCxnSpPr>
            <p:nvPr/>
          </p:nvCxnSpPr>
          <p:spPr>
            <a:xfrm rot="16200000" flipH="1">
              <a:off x="5282587" y="1760647"/>
              <a:ext cx="734045" cy="1479886"/>
            </a:xfrm>
            <a:prstGeom prst="bentConnector3">
              <a:avLst>
                <a:gd name="adj1" fmla="val 17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接點: 肘形 329">
              <a:extLst>
                <a:ext uri="{FF2B5EF4-FFF2-40B4-BE49-F238E27FC236}">
                  <a16:creationId xmlns:a16="http://schemas.microsoft.com/office/drawing/2014/main" id="{431F4061-F466-44B2-B7B7-8EBF6D5B33E6}"/>
                </a:ext>
              </a:extLst>
            </p:cNvPr>
            <p:cNvCxnSpPr>
              <a:cxnSpLocks/>
              <a:stCxn id="337" idx="3"/>
              <a:endCxn id="224" idx="0"/>
            </p:cNvCxnSpPr>
            <p:nvPr/>
          </p:nvCxnSpPr>
          <p:spPr>
            <a:xfrm>
              <a:off x="3293607" y="669809"/>
              <a:ext cx="3636956" cy="2191261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矩形 336">
              <a:extLst>
                <a:ext uri="{FF2B5EF4-FFF2-40B4-BE49-F238E27FC236}">
                  <a16:creationId xmlns:a16="http://schemas.microsoft.com/office/drawing/2014/main" id="{55364302-C4F6-4F4D-B87F-68843BBEA3DE}"/>
                </a:ext>
              </a:extLst>
            </p:cNvPr>
            <p:cNvSpPr/>
            <p:nvPr/>
          </p:nvSpPr>
          <p:spPr>
            <a:xfrm>
              <a:off x="2175744" y="325146"/>
              <a:ext cx="1117863" cy="68932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6" name="矩形 345">
              <a:extLst>
                <a:ext uri="{FF2B5EF4-FFF2-40B4-BE49-F238E27FC236}">
                  <a16:creationId xmlns:a16="http://schemas.microsoft.com/office/drawing/2014/main" id="{B50428EF-F032-4B49-88B8-0B0F92AB8092}"/>
                </a:ext>
              </a:extLst>
            </p:cNvPr>
            <p:cNvSpPr/>
            <p:nvPr/>
          </p:nvSpPr>
          <p:spPr>
            <a:xfrm>
              <a:off x="6219545" y="2867613"/>
              <a:ext cx="340014" cy="19226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0" name="矩形 349">
              <a:extLst>
                <a:ext uri="{FF2B5EF4-FFF2-40B4-BE49-F238E27FC236}">
                  <a16:creationId xmlns:a16="http://schemas.microsoft.com/office/drawing/2014/main" id="{5435F733-966E-4D7B-972B-1BEA5279C9AF}"/>
                </a:ext>
              </a:extLst>
            </p:cNvPr>
            <p:cNvSpPr/>
            <p:nvPr/>
          </p:nvSpPr>
          <p:spPr>
            <a:xfrm>
              <a:off x="6491300" y="2866210"/>
              <a:ext cx="340014" cy="19226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67" name="群組 166">
              <a:extLst>
                <a:ext uri="{FF2B5EF4-FFF2-40B4-BE49-F238E27FC236}">
                  <a16:creationId xmlns:a16="http://schemas.microsoft.com/office/drawing/2014/main" id="{F966FCA2-46FA-47ED-B1E5-145044B1522E}"/>
                </a:ext>
              </a:extLst>
            </p:cNvPr>
            <p:cNvGrpSpPr/>
            <p:nvPr/>
          </p:nvGrpSpPr>
          <p:grpSpPr>
            <a:xfrm>
              <a:off x="3951671" y="1873290"/>
              <a:ext cx="957893" cy="362382"/>
              <a:chOff x="705984" y="922016"/>
              <a:chExt cx="957893" cy="362382"/>
            </a:xfrm>
          </p:grpSpPr>
          <p:sp>
            <p:nvSpPr>
              <p:cNvPr id="161" name="弧形 160">
                <a:extLst>
                  <a:ext uri="{FF2B5EF4-FFF2-40B4-BE49-F238E27FC236}">
                    <a16:creationId xmlns:a16="http://schemas.microsoft.com/office/drawing/2014/main" id="{52C5BFA9-5E40-483C-8973-A54F32695E80}"/>
                  </a:ext>
                </a:extLst>
              </p:cNvPr>
              <p:cNvSpPr/>
              <p:nvPr/>
            </p:nvSpPr>
            <p:spPr>
              <a:xfrm rot="16028163">
                <a:off x="1483258" y="1103778"/>
                <a:ext cx="214866" cy="146373"/>
              </a:xfrm>
              <a:prstGeom prst="arc">
                <a:avLst>
                  <a:gd name="adj1" fmla="val 16002331"/>
                  <a:gd name="adj2" fmla="val 5821405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63" name="接點: 肘形 162">
                <a:extLst>
                  <a:ext uri="{FF2B5EF4-FFF2-40B4-BE49-F238E27FC236}">
                    <a16:creationId xmlns:a16="http://schemas.microsoft.com/office/drawing/2014/main" id="{6261C9EC-CDE6-4762-9A8B-C7B80FCDC6A4}"/>
                  </a:ext>
                </a:extLst>
              </p:cNvPr>
              <p:cNvCxnSpPr>
                <a:cxnSpLocks/>
                <a:stCxn id="161" idx="0"/>
                <a:endCxn id="75" idx="4"/>
              </p:cNvCxnSpPr>
              <p:nvPr/>
            </p:nvCxnSpPr>
            <p:spPr>
              <a:xfrm rot="5400000" flipH="1">
                <a:off x="980519" y="647481"/>
                <a:ext cx="262807" cy="811878"/>
              </a:xfrm>
              <a:prstGeom prst="bentConnector3">
                <a:avLst>
                  <a:gd name="adj1" fmla="val 4135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C4D59818-7182-4A55-BE8B-4F953F9DBDD4}"/>
                </a:ext>
              </a:extLst>
            </p:cNvPr>
            <p:cNvSpPr/>
            <p:nvPr/>
          </p:nvSpPr>
          <p:spPr>
            <a:xfrm>
              <a:off x="7082275" y="3376918"/>
              <a:ext cx="340014" cy="19226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5" name="群組 394">
              <a:extLst>
                <a:ext uri="{FF2B5EF4-FFF2-40B4-BE49-F238E27FC236}">
                  <a16:creationId xmlns:a16="http://schemas.microsoft.com/office/drawing/2014/main" id="{7CE4C975-6E2B-4B88-872F-995CF9E099D4}"/>
                </a:ext>
              </a:extLst>
            </p:cNvPr>
            <p:cNvGrpSpPr/>
            <p:nvPr/>
          </p:nvGrpSpPr>
          <p:grpSpPr>
            <a:xfrm>
              <a:off x="4824956" y="1821161"/>
              <a:ext cx="1646092" cy="772543"/>
              <a:chOff x="722561" y="520844"/>
              <a:chExt cx="1646092" cy="772543"/>
            </a:xfrm>
          </p:grpSpPr>
          <p:sp>
            <p:nvSpPr>
              <p:cNvPr id="396" name="弧形 395">
                <a:extLst>
                  <a:ext uri="{FF2B5EF4-FFF2-40B4-BE49-F238E27FC236}">
                    <a16:creationId xmlns:a16="http://schemas.microsoft.com/office/drawing/2014/main" id="{BDEE715C-2557-4A5A-9DFA-9E71D3D4C9DF}"/>
                  </a:ext>
                </a:extLst>
              </p:cNvPr>
              <p:cNvSpPr/>
              <p:nvPr/>
            </p:nvSpPr>
            <p:spPr>
              <a:xfrm rot="16028163">
                <a:off x="2188034" y="1112767"/>
                <a:ext cx="214866" cy="146373"/>
              </a:xfrm>
              <a:prstGeom prst="arc">
                <a:avLst>
                  <a:gd name="adj1" fmla="val 16002331"/>
                  <a:gd name="adj2" fmla="val 5821405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97" name="接點: 肘形 396">
                <a:extLst>
                  <a:ext uri="{FF2B5EF4-FFF2-40B4-BE49-F238E27FC236}">
                    <a16:creationId xmlns:a16="http://schemas.microsoft.com/office/drawing/2014/main" id="{154978A4-A26A-449F-BE1C-8135A51A17C7}"/>
                  </a:ext>
                </a:extLst>
              </p:cNvPr>
              <p:cNvCxnSpPr>
                <a:cxnSpLocks/>
                <a:stCxn id="396" idx="0"/>
                <a:endCxn id="76" idx="4"/>
              </p:cNvCxnSpPr>
              <p:nvPr/>
            </p:nvCxnSpPr>
            <p:spPr>
              <a:xfrm rot="5400000" flipH="1">
                <a:off x="1136115" y="107290"/>
                <a:ext cx="672969" cy="1500077"/>
              </a:xfrm>
              <a:prstGeom prst="bentConnector3">
                <a:avLst>
                  <a:gd name="adj1" fmla="val 201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2" name="接點: 肘形 401">
              <a:extLst>
                <a:ext uri="{FF2B5EF4-FFF2-40B4-BE49-F238E27FC236}">
                  <a16:creationId xmlns:a16="http://schemas.microsoft.com/office/drawing/2014/main" id="{AF86D4F7-0B1D-4C5F-89E3-6B693E772940}"/>
                </a:ext>
              </a:extLst>
            </p:cNvPr>
            <p:cNvCxnSpPr>
              <a:cxnSpLocks/>
              <a:stCxn id="396" idx="2"/>
              <a:endCxn id="350" idx="0"/>
            </p:cNvCxnSpPr>
            <p:nvPr/>
          </p:nvCxnSpPr>
          <p:spPr>
            <a:xfrm rot="16200000" flipH="1">
              <a:off x="6378923" y="2583826"/>
              <a:ext cx="374610" cy="190157"/>
            </a:xfrm>
            <a:prstGeom prst="bentConnector3">
              <a:avLst>
                <a:gd name="adj1" fmla="val -3469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接點: 肘形 406">
              <a:extLst>
                <a:ext uri="{FF2B5EF4-FFF2-40B4-BE49-F238E27FC236}">
                  <a16:creationId xmlns:a16="http://schemas.microsoft.com/office/drawing/2014/main" id="{30614553-ABF7-4686-ADAE-58883301DD93}"/>
                </a:ext>
              </a:extLst>
            </p:cNvPr>
            <p:cNvCxnSpPr>
              <a:cxnSpLocks/>
              <a:stCxn id="337" idx="3"/>
              <a:endCxn id="69" idx="0"/>
            </p:cNvCxnSpPr>
            <p:nvPr/>
          </p:nvCxnSpPr>
          <p:spPr>
            <a:xfrm>
              <a:off x="3293607" y="669809"/>
              <a:ext cx="4697051" cy="1338821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54932A3D-E96A-476F-ADD8-26A7F0D7ADB5}"/>
                </a:ext>
              </a:extLst>
            </p:cNvPr>
            <p:cNvSpPr/>
            <p:nvPr/>
          </p:nvSpPr>
          <p:spPr>
            <a:xfrm>
              <a:off x="2283038" y="2018132"/>
              <a:ext cx="1197579" cy="4572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feature 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maps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F80E0DBA-88AF-4E64-BDA8-E3F8B4F751B6}"/>
                </a:ext>
              </a:extLst>
            </p:cNvPr>
            <p:cNvSpPr/>
            <p:nvPr/>
          </p:nvSpPr>
          <p:spPr>
            <a:xfrm>
              <a:off x="3710973" y="1441853"/>
              <a:ext cx="472120" cy="4572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i="1" dirty="0">
                  <a:solidFill>
                    <a:schemeClr val="tx1"/>
                  </a:solidFill>
                </a:rPr>
                <a:t>cls</a:t>
              </a:r>
              <a:endParaRPr lang="zh-TW" altLang="en-US" sz="1400" i="1" dirty="0">
                <a:solidFill>
                  <a:schemeClr val="tx1"/>
                </a:solidFill>
              </a:endParaRPr>
            </a:p>
          </p:txBody>
        </p: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D5B6EEDD-E510-42B9-9BED-38C280F03518}"/>
                </a:ext>
              </a:extLst>
            </p:cNvPr>
            <p:cNvSpPr/>
            <p:nvPr/>
          </p:nvSpPr>
          <p:spPr>
            <a:xfrm>
              <a:off x="4575673" y="1433487"/>
              <a:ext cx="498564" cy="4572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i="1" dirty="0">
                  <a:solidFill>
                    <a:schemeClr val="tx1"/>
                  </a:solidFill>
                </a:rPr>
                <a:t>reg</a:t>
              </a:r>
              <a:endParaRPr lang="zh-TW" altLang="en-US" sz="1400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8239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BD554-7648-45B0-B4FD-F311E520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5-5-2 </a:t>
            </a:r>
            <a:r>
              <a:rPr lang="zh-TW" altLang="en-US" dirty="0"/>
              <a:t>骨髓細胞資料集上之實驗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8A342B-2DCA-424C-BB81-B1ABCC241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4209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4162F1-9C5B-4624-99AB-8C889950E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TW" altLang="en-US" dirty="0"/>
              <a:t>骨髓細胞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B2711C52-B24C-4ECC-82CA-AAA60A693FC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0668" y="1671955"/>
              <a:ext cx="11945922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9750">
                      <a:extLst>
                        <a:ext uri="{9D8B030D-6E8A-4147-A177-3AD203B41FA5}">
                          <a16:colId xmlns:a16="http://schemas.microsoft.com/office/drawing/2014/main" val="3735729010"/>
                        </a:ext>
                      </a:extLst>
                    </a:gridCol>
                    <a:gridCol w="1292072">
                      <a:extLst>
                        <a:ext uri="{9D8B030D-6E8A-4147-A177-3AD203B41FA5}">
                          <a16:colId xmlns:a16="http://schemas.microsoft.com/office/drawing/2014/main" val="1950407823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170231862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595351229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1325033168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3313776912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1015395080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2350691414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4254080848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3943522937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2172523666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3466738557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1858626923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284774978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Model</a:t>
                          </a:r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𝑨𝑷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𝑨𝑷</m:t>
                                    </m:r>
                                  </m:e>
                                  <m:sub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𝑨𝑷</m:t>
                                    </m:r>
                                  </m:e>
                                  <m:sub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𝟕𝟓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𝑨𝑷</m:t>
                                    </m:r>
                                  </m:e>
                                  <m:sub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𝑨𝑷</m:t>
                                    </m:r>
                                  </m:e>
                                  <m:sub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𝑨𝑷</m:t>
                                    </m:r>
                                  </m:e>
                                  <m:sub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𝑨𝑹</m:t>
                                    </m:r>
                                  </m:e>
                                  <m:sub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𝑨𝑹</m:t>
                                    </m:r>
                                  </m:e>
                                  <m:sub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𝑨𝑹</m:t>
                                    </m:r>
                                  </m:e>
                                  <m:sub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𝟏𝟎𝟎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𝑨𝑹</m:t>
                                    </m:r>
                                  </m:e>
                                  <m:sub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𝑨𝑹</m:t>
                                    </m:r>
                                  </m:e>
                                  <m:sub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𝑨𝑹</m:t>
                                    </m:r>
                                  </m:e>
                                  <m:sub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5936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vgg16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 err="1">
                              <a:latin typeface="+mn-lt"/>
                            </a:rPr>
                            <a:t>drl</a:t>
                          </a:r>
                          <a:r>
                            <a:rPr lang="en-US" altLang="zh-TW" sz="1600" dirty="0">
                              <a:latin typeface="+mn-lt"/>
                            </a:rPr>
                            <a:t>-RPN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71.78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89.10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81.37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91.33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89.03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71.00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61.48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82.95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82.95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91.33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89.02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81.50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051162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GRP-HAI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72.32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89.79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82.12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91.33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71.02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59.97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91.33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90.19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79.84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3647951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LRP-HAI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72.37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88.83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81.15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91.33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89.22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71.83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61.58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83.15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83.15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91.33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89.20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81.65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175138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res101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err="1">
                              <a:latin typeface="+mn-lt"/>
                            </a:rPr>
                            <a:t>drl</a:t>
                          </a:r>
                          <a:r>
                            <a:rPr lang="en-US" altLang="zh-TW" sz="1600" dirty="0">
                              <a:latin typeface="+mn-lt"/>
                            </a:rPr>
                            <a:t>-RPN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74.58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92.37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79.85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94.67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90.07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73.04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59.24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82.07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82.07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94.67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90.06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80.14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1165849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GRP-HAI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73.29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91.77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79.50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92.67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90.89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70.81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58.52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80.52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80.52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92.67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90.89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78.05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874338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LRP-HAI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73.84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92.59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79.48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92.67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72.07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59.16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81.08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81.08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92.67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79.02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288393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P4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err="1">
                              <a:latin typeface="+mn-lt"/>
                            </a:rPr>
                            <a:t>drl</a:t>
                          </a:r>
                          <a:r>
                            <a:rPr lang="en-US" altLang="zh-TW" sz="1600" dirty="0">
                              <a:latin typeface="+mn-lt"/>
                            </a:rPr>
                            <a:t>-RPN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72.52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90.78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81.60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94.67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91.14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73.53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59.52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81.88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81.88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94.67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91.16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79.90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25911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GRP-HAI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74.63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93.13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82.15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94.67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76.41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60.09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82.51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82.51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94.67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81.19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94610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LRP-HAI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74.04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94.67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89.01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75.72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60.42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82.92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82.92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94.67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89.03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81.64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828576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B2711C52-B24C-4ECC-82CA-AAA60A693FC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0668" y="1671955"/>
              <a:ext cx="11945922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9750">
                      <a:extLst>
                        <a:ext uri="{9D8B030D-6E8A-4147-A177-3AD203B41FA5}">
                          <a16:colId xmlns:a16="http://schemas.microsoft.com/office/drawing/2014/main" val="3735729010"/>
                        </a:ext>
                      </a:extLst>
                    </a:gridCol>
                    <a:gridCol w="1292072">
                      <a:extLst>
                        <a:ext uri="{9D8B030D-6E8A-4147-A177-3AD203B41FA5}">
                          <a16:colId xmlns:a16="http://schemas.microsoft.com/office/drawing/2014/main" val="1950407823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170231862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595351229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1325033168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3313776912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1015395080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2350691414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4254080848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3943522937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2172523666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3466738557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1858626923"/>
                        </a:ext>
                      </a:extLst>
                    </a:gridCol>
                    <a:gridCol w="821175">
                      <a:extLst>
                        <a:ext uri="{9D8B030D-6E8A-4147-A177-3AD203B41FA5}">
                          <a16:colId xmlns:a16="http://schemas.microsoft.com/office/drawing/2014/main" val="284774978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Model</a:t>
                          </a:r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54815" t="-8197" r="-1101481" b="-9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354815" t="-8197" r="-1001481" b="-9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454815" t="-8197" r="-901481" b="-9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554815" t="-8197" r="-801481" b="-9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659701" t="-8197" r="-707463" b="-9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754074" t="-8197" r="-602222" b="-9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854074" t="-8197" r="-502222" b="-9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954074" t="-8197" r="-402222" b="-9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54074" t="-8197" r="-302222" b="-9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62687" t="-8197" r="-204478" b="-9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253333" t="-8197" r="-102963" b="-9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353333" t="-8197" r="-2963" b="-9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5936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vgg16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 err="1">
                              <a:latin typeface="+mn-lt"/>
                            </a:rPr>
                            <a:t>drl</a:t>
                          </a:r>
                          <a:r>
                            <a:rPr lang="en-US" altLang="zh-TW" sz="1600" dirty="0">
                              <a:latin typeface="+mn-lt"/>
                            </a:rPr>
                            <a:t>-RPN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71.78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89.10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81.37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91.33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89.03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71.00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61.48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82.95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82.95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91.33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89.02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81.50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051162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GRP-HAI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72.32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89.79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82.12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91.33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71.02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59.97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91.33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90.19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79.84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3647951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LRP-HAI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72.37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88.83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81.15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91.33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89.22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71.83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61.58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83.15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83.15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91.33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89.20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81.65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175138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res101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err="1">
                              <a:latin typeface="+mn-lt"/>
                            </a:rPr>
                            <a:t>drl</a:t>
                          </a:r>
                          <a:r>
                            <a:rPr lang="en-US" altLang="zh-TW" sz="1600" dirty="0">
                              <a:latin typeface="+mn-lt"/>
                            </a:rPr>
                            <a:t>-RPN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74.58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92.37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79.85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94.67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90.07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73.04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59.24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82.07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82.07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94.67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90.06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80.14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1165849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GRP-HAI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73.29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91.77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79.50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92.67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90.89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70.81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58.52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80.52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80.52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92.67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90.89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78.05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874338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LRP-HAI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73.84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92.59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79.48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92.67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72.07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59.16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81.08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81.08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92.67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79.02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288393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P4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err="1">
                              <a:latin typeface="+mn-lt"/>
                            </a:rPr>
                            <a:t>drl</a:t>
                          </a:r>
                          <a:r>
                            <a:rPr lang="en-US" altLang="zh-TW" sz="1600" dirty="0">
                              <a:latin typeface="+mn-lt"/>
                            </a:rPr>
                            <a:t>-RPN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72.52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90.78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81.60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94.67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91.14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73.53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59.52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81.88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81.88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94.67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91.16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79.90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25911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GRP-HAI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74.63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93.13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82.15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94.67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76.41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60.09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82.51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82.51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94.67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81.19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94610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LRP-HAI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74.04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94.67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89.01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75.72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60.42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82.92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82.92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94.67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89.03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81.64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828576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109724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A4AE92EC-7714-4C74-BC68-4844EF00667D}"/>
              </a:ext>
            </a:extLst>
          </p:cNvPr>
          <p:cNvGraphicFramePr>
            <a:graphicFrameLocks/>
          </p:cNvGraphicFramePr>
          <p:nvPr/>
        </p:nvGraphicFramePr>
        <p:xfrm>
          <a:off x="328857" y="0"/>
          <a:ext cx="55656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50D58247-F425-4097-A87C-1E0C1A17704B}"/>
              </a:ext>
            </a:extLst>
          </p:cNvPr>
          <p:cNvGraphicFramePr>
            <a:graphicFrameLocks/>
          </p:cNvGraphicFramePr>
          <p:nvPr/>
        </p:nvGraphicFramePr>
        <p:xfrm>
          <a:off x="6297544" y="0"/>
          <a:ext cx="55656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998854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>
            <a:extLst>
              <a:ext uri="{FF2B5EF4-FFF2-40B4-BE49-F238E27FC236}">
                <a16:creationId xmlns:a16="http://schemas.microsoft.com/office/drawing/2014/main" id="{1FB49BDB-BDB9-4FEB-A17A-6D2C90528673}"/>
              </a:ext>
            </a:extLst>
          </p:cNvPr>
          <p:cNvGraphicFramePr>
            <a:graphicFrameLocks/>
          </p:cNvGraphicFramePr>
          <p:nvPr/>
        </p:nvGraphicFramePr>
        <p:xfrm>
          <a:off x="299413" y="0"/>
          <a:ext cx="55656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D9D1A921-BABE-442B-8D51-B53734BD4F64}"/>
              </a:ext>
            </a:extLst>
          </p:cNvPr>
          <p:cNvGraphicFramePr>
            <a:graphicFrameLocks/>
          </p:cNvGraphicFramePr>
          <p:nvPr/>
        </p:nvGraphicFramePr>
        <p:xfrm>
          <a:off x="6326987" y="0"/>
          <a:ext cx="55656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682192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B2711C52-B24C-4ECC-82CA-AAA60A693FC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9726" y="1024857"/>
              <a:ext cx="8692548" cy="48082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0000">
                      <a:extLst>
                        <a:ext uri="{9D8B030D-6E8A-4147-A177-3AD203B41FA5}">
                          <a16:colId xmlns:a16="http://schemas.microsoft.com/office/drawing/2014/main" val="373572901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50407823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170231862"/>
                        </a:ext>
                      </a:extLst>
                    </a:gridCol>
                    <a:gridCol w="1672548">
                      <a:extLst>
                        <a:ext uri="{9D8B030D-6E8A-4147-A177-3AD203B41FA5}">
                          <a16:colId xmlns:a16="http://schemas.microsoft.com/office/drawing/2014/main" val="595351229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1325033168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3313776912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1015395080"/>
                        </a:ext>
                      </a:extLst>
                    </a:gridCol>
                  </a:tblGrid>
                  <a:tr h="46313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latin typeface="+mn-lt"/>
                            </a:rPr>
                            <a:t>Model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latin typeface="+mn-lt"/>
                            </a:rPr>
                            <a:t>Avg. # of glimpses</a:t>
                          </a:r>
                          <a:endParaRPr lang="zh-TW" altLang="en-US" sz="1800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b="1" dirty="0">
                              <a:latin typeface="+mn-lt"/>
                            </a:rPr>
                            <a:t>Avg . glimpsed region (%)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1" i="1" smtClean="0">
                                      <a:latin typeface="Cambria Math" panose="02040503050406030204" pitchFamily="18" charset="0"/>
                                    </a:rPr>
                                    <m:t>𝑨𝑷</m:t>
                                  </m:r>
                                </m:e>
                                <m:sub>
                                  <m:r>
                                    <a:rPr lang="en-US" altLang="zh-TW" sz="1800" b="1" i="1" smtClean="0">
                                      <a:latin typeface="Cambria Math" panose="02040503050406030204" pitchFamily="18" charset="0"/>
                                    </a:rPr>
                                    <m:t>𝟓𝟎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en-US" b="1" dirty="0">
                              <a:latin typeface="+mn-lt"/>
                            </a:rPr>
                            <a:t> </a:t>
                          </a:r>
                          <a:r>
                            <a:rPr lang="en-US" altLang="zh-TW" b="1" dirty="0">
                              <a:latin typeface="+mn-lt"/>
                            </a:rPr>
                            <a:t>(%)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latin typeface="+mn-lt"/>
                            </a:rPr>
                            <a:t>AP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b="1" i="1" kern="1200" smtClean="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𝜌</m:t>
                              </m:r>
                            </m:oMath>
                          </a14:m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err="1">
                              <a:latin typeface="+mn-lt"/>
                            </a:rPr>
                            <a:t>gc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593620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vgg16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err="1">
                              <a:latin typeface="+mn-lt"/>
                            </a:rPr>
                            <a:t>drl</a:t>
                          </a:r>
                          <a:r>
                            <a:rPr lang="en-US" altLang="zh-TW" sz="1600" dirty="0">
                              <a:latin typeface="+mn-lt"/>
                            </a:rPr>
                            <a:t>-RPN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7.79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45.24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89.10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1.97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11.44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830582835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GRP-HAI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2.65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15.61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89.79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5.75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33.91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761610507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LRP-HAI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2.77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16.30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88.83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5.45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32.08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32458053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res101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err="1">
                              <a:latin typeface="+mn-lt"/>
                            </a:rPr>
                            <a:t>drl</a:t>
                          </a:r>
                          <a:r>
                            <a:rPr lang="en-US" altLang="zh-TW" sz="1600" dirty="0">
                              <a:latin typeface="+mn-lt"/>
                            </a:rPr>
                            <a:t>-RPN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6.90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29.21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92.37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3.16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13.39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66455630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GRP-HAI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2.69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15.64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91.77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5.87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34.08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692063789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LRP-HAI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2.62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15.61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92.59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5.93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35.40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288393347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P4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err="1">
                              <a:latin typeface="+mn-lt"/>
                            </a:rPr>
                            <a:t>drl</a:t>
                          </a:r>
                          <a:r>
                            <a:rPr lang="en-US" altLang="zh-TW" sz="1600" dirty="0">
                              <a:latin typeface="+mn-lt"/>
                            </a:rPr>
                            <a:t>-RPN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6.59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27.74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90.78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3.27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13.77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520944430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GRP-HAI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2.63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15.65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93.13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5.95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35.46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71168180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LRP-HAI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15.82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5.74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33.97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828576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B2711C52-B24C-4ECC-82CA-AAA60A693FC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9726" y="1024857"/>
              <a:ext cx="8692548" cy="48082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0000">
                      <a:extLst>
                        <a:ext uri="{9D8B030D-6E8A-4147-A177-3AD203B41FA5}">
                          <a16:colId xmlns:a16="http://schemas.microsoft.com/office/drawing/2014/main" val="373572901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50407823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170231862"/>
                        </a:ext>
                      </a:extLst>
                    </a:gridCol>
                    <a:gridCol w="1672548">
                      <a:extLst>
                        <a:ext uri="{9D8B030D-6E8A-4147-A177-3AD203B41FA5}">
                          <a16:colId xmlns:a16="http://schemas.microsoft.com/office/drawing/2014/main" val="595351229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1325033168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3313776912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1015395080"/>
                        </a:ext>
                      </a:extLst>
                    </a:gridCol>
                  </a:tblGrid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latin typeface="+mn-lt"/>
                            </a:rPr>
                            <a:t>Model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latin typeface="+mn-lt"/>
                            </a:rPr>
                            <a:t>Avg. # of glimpses</a:t>
                          </a:r>
                          <a:endParaRPr lang="zh-TW" altLang="en-US" sz="1800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b="1" dirty="0">
                              <a:latin typeface="+mn-lt"/>
                            </a:rPr>
                            <a:t>Avg . glimpsed region (%)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0338" t="-4762" r="-201932" b="-65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2718" t="-4762" r="-102913" b="-65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err="1">
                              <a:latin typeface="+mn-lt"/>
                            </a:rPr>
                            <a:t>gc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593620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vgg16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err="1">
                              <a:latin typeface="+mn-lt"/>
                            </a:rPr>
                            <a:t>drl</a:t>
                          </a:r>
                          <a:r>
                            <a:rPr lang="en-US" altLang="zh-TW" sz="1600" dirty="0">
                              <a:latin typeface="+mn-lt"/>
                            </a:rPr>
                            <a:t>-RPN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7.79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45.24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89.10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1.97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11.44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830582835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GRP-HAI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2.65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15.61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89.79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5.75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33.91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761610507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LRP-HAI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2.77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16.30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88.83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5.45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32.08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32458053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res101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err="1">
                              <a:latin typeface="+mn-lt"/>
                            </a:rPr>
                            <a:t>drl</a:t>
                          </a:r>
                          <a:r>
                            <a:rPr lang="en-US" altLang="zh-TW" sz="1600" dirty="0">
                              <a:latin typeface="+mn-lt"/>
                            </a:rPr>
                            <a:t>-RPN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6.90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29.21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92.37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3.16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13.39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66455630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GRP-HAI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2.69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15.64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91.77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5.87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34.08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692063789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LRP-HAI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2.62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15.61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92.59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5.93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35.40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288393347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P4</a:t>
                          </a:r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err="1">
                              <a:latin typeface="+mn-lt"/>
                            </a:rPr>
                            <a:t>drl</a:t>
                          </a:r>
                          <a:r>
                            <a:rPr lang="en-US" altLang="zh-TW" sz="1600" dirty="0">
                              <a:latin typeface="+mn-lt"/>
                            </a:rPr>
                            <a:t>-RPN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6.59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27.74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90.78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3.27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13.77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520944430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GRP-HAI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2.63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15.65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93.13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5.95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35.46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71168180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LRP-HAI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2.67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15.82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5.74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33.97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828576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4254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>
            <a:extLst>
              <a:ext uri="{FF2B5EF4-FFF2-40B4-BE49-F238E27FC236}">
                <a16:creationId xmlns:a16="http://schemas.microsoft.com/office/drawing/2014/main" id="{2754795F-A9A0-4199-A81B-CC171F3A222B}"/>
              </a:ext>
            </a:extLst>
          </p:cNvPr>
          <p:cNvGraphicFramePr>
            <a:graphicFrameLocks/>
          </p:cNvGraphicFramePr>
          <p:nvPr/>
        </p:nvGraphicFramePr>
        <p:xfrm>
          <a:off x="1221581" y="352425"/>
          <a:ext cx="9748837" cy="6153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279723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>
            <a:extLst>
              <a:ext uri="{FF2B5EF4-FFF2-40B4-BE49-F238E27FC236}">
                <a16:creationId xmlns:a16="http://schemas.microsoft.com/office/drawing/2014/main" id="{2D59000D-5ABF-4DBC-A341-497A8AAFFD2B}"/>
              </a:ext>
            </a:extLst>
          </p:cNvPr>
          <p:cNvGraphicFramePr>
            <a:graphicFrameLocks/>
          </p:cNvGraphicFramePr>
          <p:nvPr/>
        </p:nvGraphicFramePr>
        <p:xfrm>
          <a:off x="2331243" y="1385887"/>
          <a:ext cx="7529513" cy="4086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36229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E2F3413-AE46-483B-B96C-5AF3C9C9D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80962"/>
            <a:ext cx="12058650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734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BD554-7648-45B0-B4FD-F311E520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5-5-3 MS COCO</a:t>
            </a:r>
            <a:r>
              <a:rPr lang="zh-TW" altLang="en-US" dirty="0"/>
              <a:t>上之實驗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8A342B-2DCA-424C-BB81-B1ABCC241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7998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4162F1-9C5B-4624-99AB-8C889950E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8" y="244549"/>
            <a:ext cx="10515600" cy="1325563"/>
          </a:xfrm>
        </p:spPr>
        <p:txBody>
          <a:bodyPr/>
          <a:lstStyle/>
          <a:p>
            <a:r>
              <a:rPr lang="en-US" altLang="zh-TW" dirty="0"/>
              <a:t>MS COCO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B2711C52-B24C-4ECC-82CA-AAA60A693F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5566853"/>
                  </p:ext>
                </p:extLst>
              </p:nvPr>
            </p:nvGraphicFramePr>
            <p:xfrm>
              <a:off x="68508" y="2663734"/>
              <a:ext cx="12054983" cy="15305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6620">
                      <a:extLst>
                        <a:ext uri="{9D8B030D-6E8A-4147-A177-3AD203B41FA5}">
                          <a16:colId xmlns:a16="http://schemas.microsoft.com/office/drawing/2014/main" val="3735729010"/>
                        </a:ext>
                      </a:extLst>
                    </a:gridCol>
                    <a:gridCol w="1403323">
                      <a:extLst>
                        <a:ext uri="{9D8B030D-6E8A-4147-A177-3AD203B41FA5}">
                          <a16:colId xmlns:a16="http://schemas.microsoft.com/office/drawing/2014/main" val="1950407823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170231862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595351229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1325033168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3313776912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1015395080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2350691414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4254080848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3943522937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2172523666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3466738557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1858626923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2847749789"/>
                        </a:ext>
                      </a:extLst>
                    </a:gridCol>
                  </a:tblGrid>
                  <a:tr h="357377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Model</a:t>
                          </a:r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smtClean="0">
                                    <a:latin typeface="Cambria Math" panose="02040503050406030204" pitchFamily="18" charset="0"/>
                                  </a:rPr>
                                  <m:t>𝑨𝑷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smtClean="0">
                                        <a:latin typeface="Cambria Math" panose="02040503050406030204" pitchFamily="18" charset="0"/>
                                      </a:rPr>
                                      <m:t>𝑨𝑷</m:t>
                                    </m:r>
                                  </m:e>
                                  <m:sub>
                                    <m:r>
                                      <a:rPr lang="en-US" altLang="zh-TW" b="1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smtClean="0">
                                        <a:latin typeface="Cambria Math" panose="02040503050406030204" pitchFamily="18" charset="0"/>
                                      </a:rPr>
                                      <m:t>𝑨𝑷</m:t>
                                    </m:r>
                                  </m:e>
                                  <m:sub>
                                    <m:r>
                                      <a:rPr lang="en-US" altLang="zh-TW" b="1" smtClean="0">
                                        <a:latin typeface="Cambria Math" panose="02040503050406030204" pitchFamily="18" charset="0"/>
                                      </a:rPr>
                                      <m:t>𝟕𝟓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smtClean="0">
                                        <a:latin typeface="Cambria Math" panose="02040503050406030204" pitchFamily="18" charset="0"/>
                                      </a:rPr>
                                      <m:t>𝑨𝑷</m:t>
                                    </m:r>
                                  </m:e>
                                  <m:sub>
                                    <m:r>
                                      <a:rPr lang="en-US" altLang="zh-TW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smtClean="0">
                                        <a:latin typeface="Cambria Math" panose="02040503050406030204" pitchFamily="18" charset="0"/>
                                      </a:rPr>
                                      <m:t>𝑨𝑷</m:t>
                                    </m:r>
                                  </m:e>
                                  <m:sub>
                                    <m:r>
                                      <a:rPr lang="en-US" altLang="zh-TW" b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smtClean="0">
                                        <a:latin typeface="Cambria Math" panose="02040503050406030204" pitchFamily="18" charset="0"/>
                                      </a:rPr>
                                      <m:t>𝑨𝑷</m:t>
                                    </m:r>
                                  </m:e>
                                  <m:sub>
                                    <m:r>
                                      <a:rPr lang="en-US" altLang="zh-TW" b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smtClean="0">
                                        <a:latin typeface="Cambria Math" panose="02040503050406030204" pitchFamily="18" charset="0"/>
                                      </a:rPr>
                                      <m:t>𝑨𝑹</m:t>
                                    </m:r>
                                  </m:e>
                                  <m:sub>
                                    <m:r>
                                      <a:rPr lang="en-US" altLang="zh-TW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smtClean="0">
                                        <a:latin typeface="Cambria Math" panose="02040503050406030204" pitchFamily="18" charset="0"/>
                                      </a:rPr>
                                      <m:t>𝑨𝑹</m:t>
                                    </m:r>
                                  </m:e>
                                  <m:sub>
                                    <m:r>
                                      <a:rPr lang="en-US" altLang="zh-TW" b="1" smtClean="0"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smtClean="0">
                                        <a:latin typeface="Cambria Math" panose="02040503050406030204" pitchFamily="18" charset="0"/>
                                      </a:rPr>
                                      <m:t>𝑨𝑹</m:t>
                                    </m:r>
                                  </m:e>
                                  <m:sub>
                                    <m:r>
                                      <a:rPr lang="en-US" altLang="zh-TW" b="1" smtClean="0">
                                        <a:latin typeface="Cambria Math" panose="02040503050406030204" pitchFamily="18" charset="0"/>
                                      </a:rPr>
                                      <m:t>𝟏𝟎𝟎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smtClean="0">
                                        <a:latin typeface="Cambria Math" panose="02040503050406030204" pitchFamily="18" charset="0"/>
                                      </a:rPr>
                                      <m:t>𝑨𝑹</m:t>
                                    </m:r>
                                  </m:e>
                                  <m:sub>
                                    <m:r>
                                      <a:rPr lang="en-US" altLang="zh-TW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smtClean="0">
                                        <a:latin typeface="Cambria Math" panose="02040503050406030204" pitchFamily="18" charset="0"/>
                                      </a:rPr>
                                      <m:t>𝑨𝑹</m:t>
                                    </m:r>
                                  </m:e>
                                  <m:sub>
                                    <m:r>
                                      <a:rPr lang="en-US" altLang="zh-TW" b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smtClean="0">
                                        <a:latin typeface="Cambria Math" panose="02040503050406030204" pitchFamily="18" charset="0"/>
                                      </a:rPr>
                                      <m:t>𝑨𝑹</m:t>
                                    </m:r>
                                  </m:e>
                                  <m:sub>
                                    <m:r>
                                      <a:rPr lang="en-US" altLang="zh-TW" b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593620"/>
                      </a:ext>
                    </a:extLst>
                  </a:tr>
                  <a:tr h="3882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400" dirty="0"/>
                            <a:t>P4</a:t>
                          </a:r>
                          <a:endParaRPr lang="zh-TW" altLang="en-US" sz="14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400" dirty="0"/>
                            <a:t>drl-PRN</a:t>
                          </a:r>
                          <a:endParaRPr lang="zh-TW" altLang="en-US" sz="14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32.19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50.98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34.82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13.56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38.33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49.57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29.03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42.26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43.14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17.80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52.84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64.80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25911923"/>
                      </a:ext>
                    </a:extLst>
                  </a:tr>
                  <a:tr h="388257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4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/>
                            <a:t>GRP-HAI</a:t>
                          </a:r>
                          <a:endParaRPr lang="zh-TW" altLang="en-US" sz="14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33.59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52.69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36.41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14.33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39.94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51.19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29.68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43.56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44.67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18.49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55.24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65.34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98258095"/>
                      </a:ext>
                    </a:extLst>
                  </a:tr>
                  <a:tr h="388257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4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/>
                            <a:t>LRP-HAI</a:t>
                          </a:r>
                          <a:endParaRPr lang="zh-TW" altLang="en-US" sz="14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32.77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52.03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35.58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13.80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39.48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49.36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29.24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42.76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43.80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18.10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54.54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63.75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828576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B2711C52-B24C-4ECC-82CA-AAA60A693F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5566853"/>
                  </p:ext>
                </p:extLst>
              </p:nvPr>
            </p:nvGraphicFramePr>
            <p:xfrm>
              <a:off x="68508" y="2663734"/>
              <a:ext cx="12054983" cy="15305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6620">
                      <a:extLst>
                        <a:ext uri="{9D8B030D-6E8A-4147-A177-3AD203B41FA5}">
                          <a16:colId xmlns:a16="http://schemas.microsoft.com/office/drawing/2014/main" val="3735729010"/>
                        </a:ext>
                      </a:extLst>
                    </a:gridCol>
                    <a:gridCol w="1403323">
                      <a:extLst>
                        <a:ext uri="{9D8B030D-6E8A-4147-A177-3AD203B41FA5}">
                          <a16:colId xmlns:a16="http://schemas.microsoft.com/office/drawing/2014/main" val="1950407823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170231862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595351229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1325033168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3313776912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1015395080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2350691414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4254080848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3943522937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2172523666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3466738557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1858626923"/>
                        </a:ext>
                      </a:extLst>
                    </a:gridCol>
                    <a:gridCol w="825420">
                      <a:extLst>
                        <a:ext uri="{9D8B030D-6E8A-4147-A177-3AD203B41FA5}">
                          <a16:colId xmlns:a16="http://schemas.microsoft.com/office/drawing/2014/main" val="2847749789"/>
                        </a:ext>
                      </a:extLst>
                    </a:gridCol>
                  </a:tblGrid>
                  <a:tr h="36576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Model</a:t>
                          </a:r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62222" t="-8333" r="-1106667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359559" t="-8333" r="-99852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462963" t="-8333" r="-905926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558824" t="-8333" r="-79926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663704" t="-8333" r="-70518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763704" t="-8333" r="-60518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857353" t="-8333" r="-50073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964444" t="-8333" r="-40444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56618" t="-8333" r="-301471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65185" t="-8333" r="-2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255882" t="-8333" r="-102206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365926" t="-8333" r="-2963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593620"/>
                      </a:ext>
                    </a:extLst>
                  </a:tr>
                  <a:tr h="3882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400" dirty="0"/>
                            <a:t>P4</a:t>
                          </a:r>
                          <a:endParaRPr lang="zh-TW" altLang="en-US" sz="14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400" dirty="0"/>
                            <a:t>drl-PRN</a:t>
                          </a:r>
                          <a:endParaRPr lang="zh-TW" altLang="en-US" sz="14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32.19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50.98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34.82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13.56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38.33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49.57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29.03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42.26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43.14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17.80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52.84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64.80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25911923"/>
                      </a:ext>
                    </a:extLst>
                  </a:tr>
                  <a:tr h="388257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4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/>
                            <a:t>GRP-HAI</a:t>
                          </a:r>
                          <a:endParaRPr lang="zh-TW" altLang="en-US" sz="14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33.59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52.69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36.41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14.33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39.94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51.19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29.68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43.56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44.67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18.49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55.24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65.34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98258095"/>
                      </a:ext>
                    </a:extLst>
                  </a:tr>
                  <a:tr h="388257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4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/>
                            <a:t>LRP-HAI</a:t>
                          </a:r>
                          <a:endParaRPr lang="zh-TW" altLang="en-US" sz="14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32.77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52.03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35.58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13.80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39.48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49.36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29.24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42.76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43.80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18.10</a:t>
                          </a:r>
                          <a:endParaRPr lang="en-US" altLang="zh-TW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54.54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4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63.75</a:t>
                          </a:r>
                          <a:endParaRPr lang="en-US" altLang="zh-TW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828576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64017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D57B2-E18F-41E2-9092-8B164E84C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3-1</a:t>
            </a:r>
            <a:r>
              <a:rPr lang="zh-TW" altLang="en-US" dirty="0"/>
              <a:t> </a:t>
            </a:r>
            <a:r>
              <a:rPr lang="en-US" altLang="zh-TW" dirty="0"/>
              <a:t>RPN</a:t>
            </a:r>
            <a:r>
              <a:rPr lang="zh-TW" altLang="en-US" dirty="0"/>
              <a:t>與</a:t>
            </a:r>
            <a:r>
              <a:rPr lang="en-US" altLang="zh-TW" dirty="0"/>
              <a:t>detector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EE89EE-FCDF-4BF4-B616-415033F3B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5029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B2711C52-B24C-4ECC-82CA-AAA60A693F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742314"/>
                  </p:ext>
                </p:extLst>
              </p:nvPr>
            </p:nvGraphicFramePr>
            <p:xfrm>
              <a:off x="847288" y="1696131"/>
              <a:ext cx="10497424" cy="20294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3112">
                      <a:extLst>
                        <a:ext uri="{9D8B030D-6E8A-4147-A177-3AD203B41FA5}">
                          <a16:colId xmlns:a16="http://schemas.microsoft.com/office/drawing/2014/main" val="3735729010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1950407823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170231862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595351229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1325033168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3313776912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1015395080"/>
                        </a:ext>
                      </a:extLst>
                    </a:gridCol>
                  </a:tblGrid>
                  <a:tr h="46313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/>
                            <a:t>Model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/>
                            <a:t>Avg. # of glimpses</a:t>
                          </a:r>
                          <a:endParaRPr lang="zh-TW" altLang="en-US" sz="1800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b="1" dirty="0"/>
                            <a:t>Avg . glimpsed region (%)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1" smtClean="0">
                                      <a:latin typeface="Cambria Math" panose="02040503050406030204" pitchFamily="18" charset="0"/>
                                    </a:rPr>
                                    <m:t>𝑨𝑷</m:t>
                                  </m:r>
                                </m:e>
                                <m:sub>
                                  <m:r>
                                    <a:rPr lang="en-US" altLang="zh-TW" sz="1800" b="1" smtClean="0">
                                      <a:latin typeface="Cambria Math" panose="02040503050406030204" pitchFamily="18" charset="0"/>
                                    </a:rPr>
                                    <m:t>𝟓𝟎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en-US" b="1" dirty="0"/>
                            <a:t> </a:t>
                          </a:r>
                          <a:r>
                            <a:rPr lang="en-US" altLang="zh-TW" b="1" dirty="0"/>
                            <a:t>(%)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/>
                            <a:t>AP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b="1" kern="1200" smtClean="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oMath>
                          </a14:m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err="1"/>
                            <a:t>gc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593620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>
                              <a:latin typeface="+mn-lt"/>
                            </a:rPr>
                            <a:t>P4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>
                              <a:latin typeface="+mn-lt"/>
                            </a:rPr>
                            <a:t>drl-PRN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9.32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33.46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50.98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1.52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5.47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520944430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GRP-HAI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7.68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37.81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52.69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1.39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6.86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25911923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LRP-HAI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7.12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35.72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52.03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1.46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7.31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828576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B2711C52-B24C-4ECC-82CA-AAA60A693F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742314"/>
                  </p:ext>
                </p:extLst>
              </p:nvPr>
            </p:nvGraphicFramePr>
            <p:xfrm>
              <a:off x="847288" y="1696131"/>
              <a:ext cx="10497424" cy="20294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3112">
                      <a:extLst>
                        <a:ext uri="{9D8B030D-6E8A-4147-A177-3AD203B41FA5}">
                          <a16:colId xmlns:a16="http://schemas.microsoft.com/office/drawing/2014/main" val="3735729010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1950407823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170231862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595351229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1325033168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3313776912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1015395080"/>
                        </a:ext>
                      </a:extLst>
                    </a:gridCol>
                  </a:tblGrid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/>
                            <a:t>Model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/>
                            <a:t>Avg. # of glimpses</a:t>
                          </a:r>
                          <a:endParaRPr lang="zh-TW" altLang="en-US" sz="1800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b="1" dirty="0"/>
                            <a:t>Avg . glimpsed region (%)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6409" t="-4762" r="-20115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8217" t="-4762" r="-10193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err="1"/>
                            <a:t>gc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593620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>
                              <a:latin typeface="+mn-lt"/>
                            </a:rPr>
                            <a:t>P4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>
                              <a:latin typeface="+mn-lt"/>
                            </a:rPr>
                            <a:t>drl-PRN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9.32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33.46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50.98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1.52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5.47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520944430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GRP-HAI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7.68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37.81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52.69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1.39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6.86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25911923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LRP-HAI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7.12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35.72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52.03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1.46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7.31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828576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38072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>
            <a:extLst>
              <a:ext uri="{FF2B5EF4-FFF2-40B4-BE49-F238E27FC236}">
                <a16:creationId xmlns:a16="http://schemas.microsoft.com/office/drawing/2014/main" id="{70A959B2-11DC-4F0B-8DDD-EF3BA04EEEFD}"/>
              </a:ext>
            </a:extLst>
          </p:cNvPr>
          <p:cNvGraphicFramePr>
            <a:graphicFrameLocks/>
          </p:cNvGraphicFramePr>
          <p:nvPr/>
        </p:nvGraphicFramePr>
        <p:xfrm>
          <a:off x="3313200" y="0"/>
          <a:ext cx="55656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31582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>
            <a:extLst>
              <a:ext uri="{FF2B5EF4-FFF2-40B4-BE49-F238E27FC236}">
                <a16:creationId xmlns:a16="http://schemas.microsoft.com/office/drawing/2014/main" id="{C5BC4CA9-B2E5-4E71-9EFB-2964C15D79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0822114"/>
              </p:ext>
            </p:extLst>
          </p:nvPr>
        </p:nvGraphicFramePr>
        <p:xfrm>
          <a:off x="2778918" y="1447800"/>
          <a:ext cx="6634163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087457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3374283-CFBC-492D-9290-2A980FBA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28575"/>
            <a:ext cx="11896725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336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BD554-7648-45B0-B4FD-F311E520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5-5-4 </a:t>
            </a:r>
            <a:r>
              <a:rPr lang="zh-TW" altLang="en-US" dirty="0"/>
              <a:t>大腸鏡資料集上之實驗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8A342B-2DCA-424C-BB81-B1ABCC241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7810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B2711C52-B24C-4ECC-82CA-AAA60A693FC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47288" y="1696131"/>
              <a:ext cx="10497424" cy="20294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3112">
                      <a:extLst>
                        <a:ext uri="{9D8B030D-6E8A-4147-A177-3AD203B41FA5}">
                          <a16:colId xmlns:a16="http://schemas.microsoft.com/office/drawing/2014/main" val="3735729010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1950407823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170231862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595351229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1325033168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3313776912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1015395080"/>
                        </a:ext>
                      </a:extLst>
                    </a:gridCol>
                  </a:tblGrid>
                  <a:tr h="46313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/>
                            <a:t>Model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/>
                            <a:t>Avg. # of glimpses</a:t>
                          </a:r>
                          <a:endParaRPr lang="zh-TW" altLang="en-US" sz="1800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b="1" dirty="0"/>
                            <a:t>Avg . glimpsed region (%)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1" smtClean="0">
                                      <a:latin typeface="Cambria Math" panose="02040503050406030204" pitchFamily="18" charset="0"/>
                                    </a:rPr>
                                    <m:t>𝑨𝑷</m:t>
                                  </m:r>
                                </m:e>
                                <m:sub>
                                  <m:r>
                                    <a:rPr lang="en-US" altLang="zh-TW" sz="1800" b="1" smtClean="0">
                                      <a:latin typeface="Cambria Math" panose="02040503050406030204" pitchFamily="18" charset="0"/>
                                    </a:rPr>
                                    <m:t>𝟓𝟎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en-US" b="1" dirty="0"/>
                            <a:t> </a:t>
                          </a:r>
                          <a:r>
                            <a:rPr lang="en-US" altLang="zh-TW" b="1" dirty="0"/>
                            <a:t>(%)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/>
                            <a:t>AP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b="1" kern="1200" smtClean="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oMath>
                          </a14:m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err="1"/>
                            <a:t>gc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593620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>
                              <a:latin typeface="+mn-lt"/>
                            </a:rPr>
                            <a:t>P4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>
                              <a:latin typeface="+mn-lt"/>
                            </a:rPr>
                            <a:t>drl-PRN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3.01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15.45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90.82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5.88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30.19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520944430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GRP-HAI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1.03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6.48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14.03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88.51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25911923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LRP-HAI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1.03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6.53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90.87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13.91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87.93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828576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B2711C52-B24C-4ECC-82CA-AAA60A693FC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47288" y="1696131"/>
              <a:ext cx="10497424" cy="20294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3112">
                      <a:extLst>
                        <a:ext uri="{9D8B030D-6E8A-4147-A177-3AD203B41FA5}">
                          <a16:colId xmlns:a16="http://schemas.microsoft.com/office/drawing/2014/main" val="3735729010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1950407823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170231862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595351229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1325033168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3313776912"/>
                        </a:ext>
                      </a:extLst>
                    </a:gridCol>
                    <a:gridCol w="1574052">
                      <a:extLst>
                        <a:ext uri="{9D8B030D-6E8A-4147-A177-3AD203B41FA5}">
                          <a16:colId xmlns:a16="http://schemas.microsoft.com/office/drawing/2014/main" val="1015395080"/>
                        </a:ext>
                      </a:extLst>
                    </a:gridCol>
                  </a:tblGrid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/>
                            <a:t>Model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/>
                            <a:t>Avg. # of glimpses</a:t>
                          </a:r>
                          <a:endParaRPr lang="zh-TW" altLang="en-US" sz="1800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b="1" dirty="0"/>
                            <a:t>Avg . glimpsed region (%)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6409" t="-4762" r="-20115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8217" t="-4762" r="-10193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err="1"/>
                            <a:t>gc</a:t>
                          </a:r>
                          <a:endParaRPr lang="zh-TW" altLang="en-US" b="1" dirty="0">
                            <a:latin typeface="+mn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593620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>
                              <a:latin typeface="+mn-lt"/>
                            </a:rPr>
                            <a:t>P4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>
                              <a:latin typeface="+mn-lt"/>
                            </a:rPr>
                            <a:t>drl-PRN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3.01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15.45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90.82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5.88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30.19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520944430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GRP-HAI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1.03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6.48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14.03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88.51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25911923"/>
                      </a:ext>
                    </a:extLst>
                  </a:tr>
                  <a:tr h="463134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>
                              <a:latin typeface="+mn-lt"/>
                            </a:rPr>
                            <a:t>LRP-HAI</a:t>
                          </a:r>
                          <a:endParaRPr lang="zh-TW" altLang="en-US" sz="16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1.03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6.53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90.87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13.91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新細明體" panose="02020500000000000000" pitchFamily="18" charset="-120"/>
                            </a:rPr>
                            <a:t>87.93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828576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16034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>
            <a:extLst>
              <a:ext uri="{FF2B5EF4-FFF2-40B4-BE49-F238E27FC236}">
                <a16:creationId xmlns:a16="http://schemas.microsoft.com/office/drawing/2014/main" id="{674F8721-F9DD-4684-8E93-BAF9DFC1C2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96054"/>
              </p:ext>
            </p:extLst>
          </p:nvPr>
        </p:nvGraphicFramePr>
        <p:xfrm>
          <a:off x="2393156" y="1233487"/>
          <a:ext cx="7405687" cy="4391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158665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圖片 96">
            <a:extLst>
              <a:ext uri="{FF2B5EF4-FFF2-40B4-BE49-F238E27FC236}">
                <a16:creationId xmlns:a16="http://schemas.microsoft.com/office/drawing/2014/main" id="{030CFC86-8DA8-4DD3-BF53-65E64A921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528" y="859133"/>
            <a:ext cx="3240000" cy="243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圖片 98" descr="一張含有 坐, 監視器, 螢幕, 握住 的圖片&#10;&#10;自動產生的描述">
            <a:extLst>
              <a:ext uri="{FF2B5EF4-FFF2-40B4-BE49-F238E27FC236}">
                <a16:creationId xmlns:a16="http://schemas.microsoft.com/office/drawing/2014/main" id="{171B8ECA-8E29-4106-A071-A66E26F69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547" y="859132"/>
            <a:ext cx="3240000" cy="243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圖片 100" descr="一張含有 坐, 監視器, 螢幕, 握住 的圖片&#10;&#10;自動產生的描述">
            <a:extLst>
              <a:ext uri="{FF2B5EF4-FFF2-40B4-BE49-F238E27FC236}">
                <a16:creationId xmlns:a16="http://schemas.microsoft.com/office/drawing/2014/main" id="{D56EBAA5-85A5-4C17-85C5-5E837468A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931" y="859132"/>
            <a:ext cx="3240000" cy="243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圖片 13" descr="一張含有 螢幕, 監視器, 電腦, 坐 的圖片&#10;&#10;自動產生的描述">
            <a:extLst>
              <a:ext uri="{FF2B5EF4-FFF2-40B4-BE49-F238E27FC236}">
                <a16:creationId xmlns:a16="http://schemas.microsoft.com/office/drawing/2014/main" id="{A170BC9B-1F57-4497-8552-54E4ADCC9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528" y="3429000"/>
            <a:ext cx="3240000" cy="243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圖片 33" descr="一張含有 監視器, 室內, 螢幕, 坐 的圖片&#10;&#10;自動產生的描述">
            <a:extLst>
              <a:ext uri="{FF2B5EF4-FFF2-40B4-BE49-F238E27FC236}">
                <a16:creationId xmlns:a16="http://schemas.microsoft.com/office/drawing/2014/main" id="{DC2827D4-A147-4315-8BF1-844135E0A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547" y="3429000"/>
            <a:ext cx="3240000" cy="243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BD1B9F53-2C1F-4AA6-A1F0-60EB9163B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467A80D2-7C36-457A-B96B-C7222D998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14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9" name="圖片 8" descr="一張含有 監視器, 螢幕, 坐, 相片 的圖片&#10;&#10;自動產生的描述">
            <a:extLst>
              <a:ext uri="{FF2B5EF4-FFF2-40B4-BE49-F238E27FC236}">
                <a16:creationId xmlns:a16="http://schemas.microsoft.com/office/drawing/2014/main" id="{8FAB52F1-33A0-4FDA-9062-CA5EE1498A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31" y="3429000"/>
            <a:ext cx="3240000" cy="243857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67BCBE8-B2E3-4E63-980D-3FF94FC97F13}"/>
              </a:ext>
            </a:extLst>
          </p:cNvPr>
          <p:cNvSpPr txBox="1"/>
          <p:nvPr/>
        </p:nvSpPr>
        <p:spPr>
          <a:xfrm>
            <a:off x="2392965" y="5998867"/>
            <a:ext cx="1275126" cy="37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drl-RPN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80D6252-4F0E-496A-B2E7-94700864DC67}"/>
              </a:ext>
            </a:extLst>
          </p:cNvPr>
          <p:cNvSpPr txBox="1"/>
          <p:nvPr/>
        </p:nvSpPr>
        <p:spPr>
          <a:xfrm>
            <a:off x="5728984" y="5998866"/>
            <a:ext cx="1275126" cy="37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GRP-HAI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61D73D3-47A7-46F5-A88E-13B8B62ADFA7}"/>
              </a:ext>
            </a:extLst>
          </p:cNvPr>
          <p:cNvSpPr txBox="1"/>
          <p:nvPr/>
        </p:nvSpPr>
        <p:spPr>
          <a:xfrm>
            <a:off x="9073368" y="5998866"/>
            <a:ext cx="1275126" cy="37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LRP-HAI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31766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3B15CCB-BFCE-485E-B2B4-F6AC9F966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2A92D6B4-3519-4F51-BF05-C8DF7D8A8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29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5B2F943-7366-4360-9A58-E19311D15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100" y="29813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8015637-A119-4949-85BA-09E246169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100" y="75152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9221" name="圖片 22" descr="一張含有 螢幕, 時鐘, 電視, 電腦 的圖片&#10;&#10;自動產生的描述">
            <a:extLst>
              <a:ext uri="{FF2B5EF4-FFF2-40B4-BE49-F238E27FC236}">
                <a16:creationId xmlns:a16="http://schemas.microsoft.com/office/drawing/2014/main" id="{AA792B29-554B-433F-8C3D-57B85B3B0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21" y="206444"/>
            <a:ext cx="2880000" cy="3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圖片 37" descr="一張含有 螢幕, 監視器, 坐, 桌 的圖片&#10;&#10;自動產生的描述">
            <a:extLst>
              <a:ext uri="{FF2B5EF4-FFF2-40B4-BE49-F238E27FC236}">
                <a16:creationId xmlns:a16="http://schemas.microsoft.com/office/drawing/2014/main" id="{D09901E9-367E-451F-84F8-27BADCF98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06444"/>
            <a:ext cx="2880000" cy="3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圖片 40" descr="一張含有 螢幕, 監視器, 坐, 相片 的圖片&#10;&#10;自動產生的描述">
            <a:extLst>
              <a:ext uri="{FF2B5EF4-FFF2-40B4-BE49-F238E27FC236}">
                <a16:creationId xmlns:a16="http://schemas.microsoft.com/office/drawing/2014/main" id="{CE2D4B7B-0CDC-45C8-BA3C-87D63E952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479" y="206444"/>
            <a:ext cx="2880000" cy="3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圖片 26" descr="一張含有 相片, 監視器, 螢幕, 坐 的圖片&#10;&#10;自動產生的描述">
            <a:extLst>
              <a:ext uri="{FF2B5EF4-FFF2-40B4-BE49-F238E27FC236}">
                <a16:creationId xmlns:a16="http://schemas.microsoft.com/office/drawing/2014/main" id="{4B2B54A0-3A15-4B47-A915-5276D5893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21" y="4065612"/>
            <a:ext cx="2880000" cy="21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圖片 38" descr="一張含有 室內, 監視器, 坐, 螢幕 的圖片&#10;&#10;自動產生的描述">
            <a:extLst>
              <a:ext uri="{FF2B5EF4-FFF2-40B4-BE49-F238E27FC236}">
                <a16:creationId xmlns:a16="http://schemas.microsoft.com/office/drawing/2014/main" id="{6896FCB7-B306-4906-84E1-C4214B7AD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57" y="4096088"/>
            <a:ext cx="2880000" cy="216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圖片 41" descr="一張含有 室內, 監視器, 坐, 螢幕 的圖片&#10;&#10;自動產生的描述">
            <a:extLst>
              <a:ext uri="{FF2B5EF4-FFF2-40B4-BE49-F238E27FC236}">
                <a16:creationId xmlns:a16="http://schemas.microsoft.com/office/drawing/2014/main" id="{9E3702DD-BD91-4CE4-93AF-54A45138F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479" y="4080850"/>
            <a:ext cx="2880000" cy="216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2C2E5A9-9141-440F-B090-086A4F37071E}"/>
              </a:ext>
            </a:extLst>
          </p:cNvPr>
          <p:cNvSpPr txBox="1"/>
          <p:nvPr/>
        </p:nvSpPr>
        <p:spPr>
          <a:xfrm>
            <a:off x="2170958" y="6264154"/>
            <a:ext cx="1275126" cy="37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drl-RPN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A66B0A5-2EF3-41A7-98CB-29B04A1BFD2F}"/>
              </a:ext>
            </a:extLst>
          </p:cNvPr>
          <p:cNvSpPr txBox="1"/>
          <p:nvPr/>
        </p:nvSpPr>
        <p:spPr>
          <a:xfrm>
            <a:off x="5458437" y="6256989"/>
            <a:ext cx="1275126" cy="37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GRP-HAI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A2BC2E8-4F96-4E34-9AAC-3CDD35174BE1}"/>
              </a:ext>
            </a:extLst>
          </p:cNvPr>
          <p:cNvSpPr txBox="1"/>
          <p:nvPr/>
        </p:nvSpPr>
        <p:spPr>
          <a:xfrm>
            <a:off x="8745916" y="6256990"/>
            <a:ext cx="1275126" cy="37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LRP-HAI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08260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3F4BD554-7648-45B0-B4FD-F311E520210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altLang="zh-TW" dirty="0"/>
                  <a:t>5-5-5</a:t>
                </a:r>
                <a:r>
                  <a:rPr lang="zh-TW" altLang="zh-TW" dirty="0">
                    <a:effectLst>
                      <a:glow>
                        <a:srgbClr val="000000"/>
                      </a:glow>
                      <a:outerShdw sx="0" sy="0">
                        <a:srgbClr val="000000"/>
                      </a:outerShdw>
                      <a:reflection stA="0" endPos="0" fadeDir="0" sx="0" sy="0"/>
                    </a:effectLst>
                  </a:rPr>
                  <a:t>運行速度與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b="0" i="0"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  <m:t>AP</m:t>
                        </m:r>
                      </m:e>
                      <m:sub>
                        <m:r>
                          <a:rPr lang="en-US" altLang="zh-TW" b="0" i="0"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r>
                  <a:rPr lang="zh-TW" altLang="zh-TW" dirty="0">
                    <a:effectLst>
                      <a:glow>
                        <a:srgbClr val="000000"/>
                      </a:glow>
                      <a:outerShdw sx="0" sy="0">
                        <a:srgbClr val="000000"/>
                      </a:outerShdw>
                      <a:reflection stA="0" endPos="0" fadeDir="0" sx="0" sy="0"/>
                    </a:effectLst>
                  </a:rPr>
                  <a:t>比較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3F4BD554-7648-45B0-B4FD-F311E5202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47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8A342B-2DCA-424C-BB81-B1ABCC241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431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A58F50-A537-4C4C-A97E-62E4FC186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vgg16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4D1F4AA2-431E-4613-BA96-D2066F67BACC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263600" y="1690688"/>
              <a:ext cx="3664800" cy="42047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5302">
                      <a:extLst>
                        <a:ext uri="{9D8B030D-6E8A-4147-A177-3AD203B41FA5}">
                          <a16:colId xmlns:a16="http://schemas.microsoft.com/office/drawing/2014/main" val="746411058"/>
                        </a:ext>
                      </a:extLst>
                    </a:gridCol>
                    <a:gridCol w="2609498">
                      <a:extLst>
                        <a:ext uri="{9D8B030D-6E8A-4147-A177-3AD203B41FA5}">
                          <a16:colId xmlns:a16="http://schemas.microsoft.com/office/drawing/2014/main" val="3849441899"/>
                        </a:ext>
                      </a:extLst>
                    </a:gridCol>
                  </a:tblGrid>
                  <a:tr h="365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net</a:t>
                          </a:r>
                          <a:endParaRPr lang="zh-TW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vgg16</a:t>
                          </a:r>
                          <a:endParaRPr lang="zh-TW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8794353"/>
                      </a:ext>
                    </a:extLst>
                  </a:tr>
                  <a:tr h="365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conv1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400" dirty="0" smtClean="0"/>
                                      <m:t>x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3, 64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TW" sz="1400" dirty="0" smtClean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400" b="0" i="0" dirty="0" smtClean="0"/>
                                  <m:t>2</m:t>
                                </m:r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9689140"/>
                      </a:ext>
                    </a:extLst>
                  </a:tr>
                  <a:tr h="36529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conv2_x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2x2 max pool, stride 2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2906288"/>
                      </a:ext>
                    </a:extLst>
                  </a:tr>
                  <a:tr h="36529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400" dirty="0" smtClean="0"/>
                                      <m:t>x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3, 128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TW" sz="1400" dirty="0" smtClean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400" b="0" i="0" dirty="0" smtClean="0"/>
                                  <m:t>2</m:t>
                                </m:r>
                              </m:oMath>
                            </m:oMathPara>
                          </a14:m>
                          <a:endParaRPr lang="zh-TW" altLang="en-US" sz="1400" dirty="0">
                            <a:latin typeface="+mn-lt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5440004"/>
                      </a:ext>
                    </a:extLst>
                  </a:tr>
                  <a:tr h="33408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conv3_x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/>
                            <a:t>2x2 max pool, stride 2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8893857"/>
                      </a:ext>
                    </a:extLst>
                  </a:tr>
                  <a:tr h="334085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400" dirty="0" smtClean="0"/>
                                      <m:t>x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3, 256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TW" sz="1400" dirty="0" smtClean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400" b="0" i="0" dirty="0" smtClean="0"/>
                                  <m:t>3</m:t>
                                </m:r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7792887"/>
                      </a:ext>
                    </a:extLst>
                  </a:tr>
                  <a:tr h="336211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conv4_x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/>
                            <a:t>2x2 max pool, stride 2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4112173"/>
                      </a:ext>
                    </a:extLst>
                  </a:tr>
                  <a:tr h="336211"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400" dirty="0" smtClean="0"/>
                                      <m:t>x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3, 512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TW" sz="1400" dirty="0" smtClean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400" b="0" i="0" dirty="0" smtClean="0"/>
                                  <m:t>3</m:t>
                                </m:r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6437024"/>
                      </a:ext>
                    </a:extLst>
                  </a:tr>
                  <a:tr h="336211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conv5_x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/>
                            <a:t>2x2 max pool, stride 2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4829123"/>
                      </a:ext>
                    </a:extLst>
                  </a:tr>
                  <a:tr h="336211"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400" dirty="0" smtClean="0"/>
                                      <m:t>x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3, 512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TW" sz="1400" dirty="0" smtClean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400" b="0" i="0" dirty="0" smtClean="0"/>
                                  <m:t>3</m:t>
                                </m:r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0220383"/>
                      </a:ext>
                    </a:extLst>
                  </a:tr>
                  <a:tr h="365297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TW" sz="1400" b="0" i="0" dirty="0" smtClean="0"/>
                                  <m:t>4096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400" dirty="0" smtClean="0"/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400" dirty="0" smtClean="0"/>
                                  <m:t>d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400" dirty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400" dirty="0" smtClean="0"/>
                                  <m:t>fc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400" b="0" i="0" dirty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400" dirty="0" smtClean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400" b="0" i="0" dirty="0" smtClean="0"/>
                                  <m:t>2</m:t>
                                </m:r>
                              </m:oMath>
                            </m:oMathPara>
                          </a14:m>
                          <a:endParaRPr lang="en-US" altLang="zh-TW" sz="14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441943"/>
                      </a:ext>
                    </a:extLst>
                  </a:tr>
                  <a:tr h="365297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4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/>
                            <a:t>1000-d fc, , </a:t>
                          </a:r>
                          <a:r>
                            <a:rPr lang="en-US" altLang="zh-TW" sz="1400" dirty="0" err="1"/>
                            <a:t>softmax</a:t>
                          </a:r>
                          <a:endParaRPr lang="en-US" altLang="zh-TW" sz="14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883972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4D1F4AA2-431E-4613-BA96-D2066F67BAC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56162986"/>
                  </p:ext>
                </p:extLst>
              </p:nvPr>
            </p:nvGraphicFramePr>
            <p:xfrm>
              <a:off x="4263600" y="1690688"/>
              <a:ext cx="3664800" cy="42047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5302">
                      <a:extLst>
                        <a:ext uri="{9D8B030D-6E8A-4147-A177-3AD203B41FA5}">
                          <a16:colId xmlns:a16="http://schemas.microsoft.com/office/drawing/2014/main" val="746411058"/>
                        </a:ext>
                      </a:extLst>
                    </a:gridCol>
                    <a:gridCol w="2609498">
                      <a:extLst>
                        <a:ext uri="{9D8B030D-6E8A-4147-A177-3AD203B41FA5}">
                          <a16:colId xmlns:a16="http://schemas.microsoft.com/office/drawing/2014/main" val="3849441899"/>
                        </a:ext>
                      </a:extLst>
                    </a:gridCol>
                  </a:tblGrid>
                  <a:tr h="365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net</a:t>
                          </a:r>
                          <a:endParaRPr lang="zh-TW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vgg16</a:t>
                          </a:r>
                          <a:endParaRPr lang="zh-TW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8794353"/>
                      </a:ext>
                    </a:extLst>
                  </a:tr>
                  <a:tr h="365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conv1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559" t="-101667" r="-466" b="-9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9689140"/>
                      </a:ext>
                    </a:extLst>
                  </a:tr>
                  <a:tr h="36529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conv2_x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2x2 max pool, stride 2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2906288"/>
                      </a:ext>
                    </a:extLst>
                  </a:tr>
                  <a:tr h="36529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559" t="-301667" r="-466" b="-7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5440004"/>
                      </a:ext>
                    </a:extLst>
                  </a:tr>
                  <a:tr h="33408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conv3_x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/>
                            <a:t>2x2 max pool, stride 2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8893857"/>
                      </a:ext>
                    </a:extLst>
                  </a:tr>
                  <a:tr h="334085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559" t="-538182" r="-466" b="-6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7792887"/>
                      </a:ext>
                    </a:extLst>
                  </a:tr>
                  <a:tr h="336211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conv4_x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/>
                            <a:t>2x2 max pool, stride 2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4112173"/>
                      </a:ext>
                    </a:extLst>
                  </a:tr>
                  <a:tr h="336211"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559" t="-738182" r="-466" b="-4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6437024"/>
                      </a:ext>
                    </a:extLst>
                  </a:tr>
                  <a:tr h="336211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conv5_x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/>
                            <a:t>2x2 max pool, stride 2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4829123"/>
                      </a:ext>
                    </a:extLst>
                  </a:tr>
                  <a:tr h="336211"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559" t="-940000" r="-466" b="-2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0220383"/>
                      </a:ext>
                    </a:extLst>
                  </a:tr>
                  <a:tr h="365297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559" t="-953333" r="-466" b="-1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441943"/>
                      </a:ext>
                    </a:extLst>
                  </a:tr>
                  <a:tr h="365297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4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/>
                            <a:t>1000-d fc, , </a:t>
                          </a:r>
                          <a:r>
                            <a:rPr lang="en-US" altLang="zh-TW" sz="1400" dirty="0" err="1"/>
                            <a:t>softmax</a:t>
                          </a:r>
                          <a:endParaRPr lang="en-US" altLang="zh-TW" sz="14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883972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499545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EC68A9-6E71-48D1-BE89-07C90BA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運作時間比較</a:t>
            </a:r>
            <a:r>
              <a:rPr lang="en-US" altLang="zh-TW" dirty="0"/>
              <a:t>(Pascal VOC)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D11F9BA2-7CD0-4C29-9EF8-D227FBB2582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4712" y="2687320"/>
              <a:ext cx="7282575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27525">
                      <a:extLst>
                        <a:ext uri="{9D8B030D-6E8A-4147-A177-3AD203B41FA5}">
                          <a16:colId xmlns:a16="http://schemas.microsoft.com/office/drawing/2014/main" val="1620884663"/>
                        </a:ext>
                      </a:extLst>
                    </a:gridCol>
                    <a:gridCol w="2427525">
                      <a:extLst>
                        <a:ext uri="{9D8B030D-6E8A-4147-A177-3AD203B41FA5}">
                          <a16:colId xmlns:a16="http://schemas.microsoft.com/office/drawing/2014/main" val="3273868217"/>
                        </a:ext>
                      </a:extLst>
                    </a:gridCol>
                    <a:gridCol w="2427525">
                      <a:extLst>
                        <a:ext uri="{9D8B030D-6E8A-4147-A177-3AD203B41FA5}">
                          <a16:colId xmlns:a16="http://schemas.microsoft.com/office/drawing/2014/main" val="7918701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Model</a:t>
                          </a:r>
                          <a:endParaRPr lang="en-US" sz="18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Avg. runtime / image</a:t>
                          </a:r>
                          <a:endParaRPr lang="en-US" sz="18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1" smtClean="0">
                                      <a:latin typeface="Cambria Math" panose="02040503050406030204" pitchFamily="18" charset="0"/>
                                    </a:rPr>
                                    <m:t>𝑨𝑷</m:t>
                                  </m:r>
                                </m:e>
                                <m:sub>
                                  <m:r>
                                    <a:rPr lang="en-US" altLang="zh-TW" sz="1800" b="1" smtClean="0">
                                      <a:latin typeface="Cambria Math" panose="02040503050406030204" pitchFamily="18" charset="0"/>
                                    </a:rPr>
                                    <m:t>𝟓𝟎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en-US" b="1" dirty="0"/>
                            <a:t> </a:t>
                          </a:r>
                          <a:r>
                            <a:rPr lang="en-US" altLang="zh-TW" b="1" dirty="0"/>
                            <a:t>(%)</a:t>
                          </a:r>
                          <a:endParaRPr lang="en-US" sz="18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119972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P4 drl-RPN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0.309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81.08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695461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P4 GRP-HAI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0.219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79.29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49515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P4 LRP-HAI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0.160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79.76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1571745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D11F9BA2-7CD0-4C29-9EF8-D227FBB2582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4712" y="2687320"/>
              <a:ext cx="7282575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27525">
                      <a:extLst>
                        <a:ext uri="{9D8B030D-6E8A-4147-A177-3AD203B41FA5}">
                          <a16:colId xmlns:a16="http://schemas.microsoft.com/office/drawing/2014/main" val="1620884663"/>
                        </a:ext>
                      </a:extLst>
                    </a:gridCol>
                    <a:gridCol w="2427525">
                      <a:extLst>
                        <a:ext uri="{9D8B030D-6E8A-4147-A177-3AD203B41FA5}">
                          <a16:colId xmlns:a16="http://schemas.microsoft.com/office/drawing/2014/main" val="3273868217"/>
                        </a:ext>
                      </a:extLst>
                    </a:gridCol>
                    <a:gridCol w="2427525">
                      <a:extLst>
                        <a:ext uri="{9D8B030D-6E8A-4147-A177-3AD203B41FA5}">
                          <a16:colId xmlns:a16="http://schemas.microsoft.com/office/drawing/2014/main" val="7918701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Model</a:t>
                          </a:r>
                          <a:endParaRPr lang="en-US" sz="18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Avg. runtime / image</a:t>
                          </a:r>
                          <a:endParaRPr lang="en-US" sz="18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200000" t="-3279" r="-1003" b="-3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972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P4 drl-RPN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0.309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81.08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695461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P4 GRP-HAI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0.219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79.29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49515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6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P4 LRP-HAI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0.160</a:t>
                          </a:r>
                          <a:endParaRPr lang="en-US" altLang="zh-TW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zh-TW" sz="16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79.76</a:t>
                          </a:r>
                          <a:endParaRPr lang="en-US" altLang="zh-TW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1571745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995601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>
            <a:extLst>
              <a:ext uri="{FF2B5EF4-FFF2-40B4-BE49-F238E27FC236}">
                <a16:creationId xmlns:a16="http://schemas.microsoft.com/office/drawing/2014/main" id="{1D1EC4DE-E8BC-49BD-8870-9594D6159E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7169852"/>
              </p:ext>
            </p:extLst>
          </p:nvPr>
        </p:nvGraphicFramePr>
        <p:xfrm>
          <a:off x="3123927" y="1237289"/>
          <a:ext cx="5944146" cy="4383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182786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03DA68-EE5D-4B1A-9439-1610A694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</a:t>
            </a:r>
            <a:r>
              <a:rPr lang="en-US" altLang="zh-TW" dirty="0"/>
              <a:t>:</a:t>
            </a:r>
            <a:r>
              <a:rPr lang="zh-TW" altLang="en-US" dirty="0"/>
              <a:t> 結論與未來展望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73700D-42EF-4896-80C4-8DCEDC3DC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361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A58F50-A537-4C4C-A97E-62E4FC186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res101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4D1F4AA2-431E-4613-BA96-D2066F67BAC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96711774"/>
                  </p:ext>
                </p:extLst>
              </p:nvPr>
            </p:nvGraphicFramePr>
            <p:xfrm>
              <a:off x="4263966" y="1690688"/>
              <a:ext cx="3664067" cy="420522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5091">
                      <a:extLst>
                        <a:ext uri="{9D8B030D-6E8A-4147-A177-3AD203B41FA5}">
                          <a16:colId xmlns:a16="http://schemas.microsoft.com/office/drawing/2014/main" val="746411058"/>
                        </a:ext>
                      </a:extLst>
                    </a:gridCol>
                    <a:gridCol w="2608976">
                      <a:extLst>
                        <a:ext uri="{9D8B030D-6E8A-4147-A177-3AD203B41FA5}">
                          <a16:colId xmlns:a16="http://schemas.microsoft.com/office/drawing/2014/main" val="3849441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net</a:t>
                          </a:r>
                          <a:endParaRPr lang="zh-TW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res101</a:t>
                          </a:r>
                          <a:endParaRPr lang="zh-TW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8794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conv1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7x7, 64, stride 2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9689140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conv2_x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3x3 max pool, stride 2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290628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zh-TW" sz="1400" dirty="0" smtClean="0"/>
                                          <m:t>x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1, 64</m:t>
                                        </m:r>
                                      </m:e>
                                      <m:e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zh-TW" sz="1400" dirty="0" smtClean="0"/>
                                          <m:t>x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3, 64</m:t>
                                        </m:r>
                                      </m:e>
                                      <m:e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zh-TW" sz="1400" dirty="0" smtClean="0"/>
                                          <m:t>x</m:t>
                                        </m:r>
                                        <m:r>
                                          <a:rPr lang="en-US" altLang="zh-TW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1, 256</m:t>
                                        </m:r>
                                      </m:e>
                                    </m:eqAr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TW" sz="1400" dirty="0" smtClean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400" b="0" i="0" dirty="0" smtClean="0"/>
                                  <m:t>3</m:t>
                                </m:r>
                              </m:oMath>
                            </m:oMathPara>
                          </a14:m>
                          <a:endParaRPr lang="zh-TW" altLang="en-US" sz="1400" dirty="0">
                            <a:latin typeface="+mn-lt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544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conv3_x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zh-TW" sz="1400" dirty="0" smtClean="0"/>
                                          <m:t>x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1, 128</m:t>
                                        </m:r>
                                      </m:e>
                                      <m:e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zh-TW" sz="1400" dirty="0" smtClean="0"/>
                                          <m:t>x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3, 128</m:t>
                                        </m:r>
                                      </m:e>
                                      <m:e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zh-TW" sz="1400" dirty="0" smtClean="0"/>
                                          <m:t>x</m:t>
                                        </m:r>
                                        <m:r>
                                          <a:rPr lang="en-US" altLang="zh-TW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1, 512</m:t>
                                        </m:r>
                                      </m:e>
                                    </m:eqAr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TW" sz="1400" dirty="0" smtClean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400" b="0" i="0" dirty="0" smtClean="0"/>
                                  <m:t>4</m:t>
                                </m:r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8893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conv4_x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zh-TW" sz="1400" dirty="0" smtClean="0"/>
                                          <m:t>x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1, 256</m:t>
                                        </m:r>
                                      </m:e>
                                      <m:e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zh-TW" sz="1400" dirty="0" smtClean="0"/>
                                          <m:t>x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3, 256</m:t>
                                        </m:r>
                                      </m:e>
                                      <m:e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zh-TW" sz="1400" dirty="0" smtClean="0"/>
                                          <m:t>x</m:t>
                                        </m:r>
                                        <m:r>
                                          <a:rPr lang="en-US" altLang="zh-TW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1, 1024</m:t>
                                        </m:r>
                                      </m:e>
                                    </m:eqAr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TW" sz="1400" dirty="0" smtClean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400" b="0" i="0" dirty="0" smtClean="0"/>
                                  <m:t>23</m:t>
                                </m:r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41121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conv5_x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zh-TW" sz="1400" dirty="0" smtClean="0"/>
                                          <m:t>x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1, 512</m:t>
                                        </m:r>
                                      </m:e>
                                      <m:e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zh-TW" sz="1400" dirty="0" smtClean="0"/>
                                          <m:t>x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3, 512</m:t>
                                        </m:r>
                                      </m:e>
                                      <m:e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zh-TW" sz="1400" dirty="0" smtClean="0"/>
                                          <m:t>x</m:t>
                                        </m:r>
                                        <m:r>
                                          <a:rPr lang="en-US" altLang="zh-TW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1, 2048</m:t>
                                        </m:r>
                                      </m:e>
                                    </m:eqAr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TW" sz="1400" dirty="0" smtClean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400" b="0" i="0" dirty="0" smtClean="0"/>
                                  <m:t>3</m:t>
                                </m:r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441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average pool, 1000-d fc, </a:t>
                          </a:r>
                          <a:r>
                            <a:rPr lang="en-US" altLang="zh-TW" sz="1400" dirty="0" err="1"/>
                            <a:t>softmax</a:t>
                          </a:r>
                          <a:endParaRPr lang="zh-TW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9350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4D1F4AA2-431E-4613-BA96-D2066F67BAC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96711774"/>
                  </p:ext>
                </p:extLst>
              </p:nvPr>
            </p:nvGraphicFramePr>
            <p:xfrm>
              <a:off x="4263966" y="1690688"/>
              <a:ext cx="3664067" cy="420522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5091">
                      <a:extLst>
                        <a:ext uri="{9D8B030D-6E8A-4147-A177-3AD203B41FA5}">
                          <a16:colId xmlns:a16="http://schemas.microsoft.com/office/drawing/2014/main" val="746411058"/>
                        </a:ext>
                      </a:extLst>
                    </a:gridCol>
                    <a:gridCol w="2608976">
                      <a:extLst>
                        <a:ext uri="{9D8B030D-6E8A-4147-A177-3AD203B41FA5}">
                          <a16:colId xmlns:a16="http://schemas.microsoft.com/office/drawing/2014/main" val="3849441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net</a:t>
                          </a:r>
                          <a:endParaRPr lang="zh-TW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res101</a:t>
                          </a:r>
                          <a:endParaRPr lang="zh-TW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8794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conv1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7x7, 64, stride 2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9689140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conv2_x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3x3 max pool, stride 2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2906288"/>
                      </a:ext>
                    </a:extLst>
                  </a:tr>
                  <a:tr h="67830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559" t="-165766" r="-466" b="-361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5440004"/>
                      </a:ext>
                    </a:extLst>
                  </a:tr>
                  <a:tr h="6783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conv3_x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559" t="-263393" r="-466" b="-2580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8893857"/>
                      </a:ext>
                    </a:extLst>
                  </a:tr>
                  <a:tr h="6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conv4_x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559" t="-363393" r="-466" b="-1580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4112173"/>
                      </a:ext>
                    </a:extLst>
                  </a:tr>
                  <a:tr h="6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conv5_x</a:t>
                          </a:r>
                          <a:endParaRPr lang="zh-TW" altLang="en-US" sz="14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559" t="-463393" r="-466" b="-580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441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/>
                            <a:t>average pool, 1000-d fc, </a:t>
                          </a:r>
                          <a:r>
                            <a:rPr lang="en-US" altLang="zh-TW" sz="1400" dirty="0" err="1"/>
                            <a:t>softmax</a:t>
                          </a:r>
                          <a:endParaRPr lang="zh-TW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93501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31457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20548</TotalTime>
  <Words>2324</Words>
  <Application>Microsoft Office PowerPoint</Application>
  <PresentationFormat>寬螢幕</PresentationFormat>
  <Paragraphs>829</Paragraphs>
  <Slides>82</Slides>
  <Notes>0</Notes>
  <HiddenSlides>2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82</vt:i4>
      </vt:variant>
    </vt:vector>
  </HeadingPairs>
  <TitlesOfParts>
    <vt:vector size="91" baseType="lpstr"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Office 佈景主題</vt:lpstr>
      <vt:lpstr>Document</vt:lpstr>
      <vt:lpstr>Conv-GRU</vt:lpstr>
      <vt:lpstr>論文架構</vt:lpstr>
      <vt:lpstr>PowerPoint 簡報</vt:lpstr>
      <vt:lpstr>PowerPoint 簡報</vt:lpstr>
      <vt:lpstr>Global Region Proposals with a Hybrid Attention Interface  (GRP-HAI)</vt:lpstr>
      <vt:lpstr>PowerPoint 簡報</vt:lpstr>
      <vt:lpstr>3-1 RPN與detector</vt:lpstr>
      <vt:lpstr>vgg16</vt:lpstr>
      <vt:lpstr>res101</vt:lpstr>
      <vt:lpstr>RoIAlign (from Mask R-CNN)</vt:lpstr>
      <vt:lpstr>PowerPoint 簡報</vt:lpstr>
      <vt:lpstr>3-2 Hybrid Attention Interface (HAI)</vt:lpstr>
      <vt:lpstr>PowerPoint 簡報</vt:lpstr>
      <vt:lpstr>3-2-1 混合注意力機制  (Hybrid Attention)</vt:lpstr>
      <vt:lpstr>Hybrid Attention</vt:lpstr>
      <vt:lpstr>3-2-3 狀態空間</vt:lpstr>
      <vt:lpstr>Input state</vt:lpstr>
      <vt:lpstr>3-2-4 動作空間</vt:lpstr>
      <vt:lpstr>Action</vt:lpstr>
      <vt:lpstr>3-2-5 HAI運作流程</vt:lpstr>
      <vt:lpstr>HAI Operation Pseudo Code</vt:lpstr>
      <vt:lpstr>3-2-6 獎勵設計</vt:lpstr>
      <vt:lpstr>Reward</vt:lpstr>
      <vt:lpstr>3-3 模型訓練</vt:lpstr>
      <vt:lpstr>HAI loss function</vt:lpstr>
      <vt:lpstr>Loss function of Detector</vt:lpstr>
      <vt:lpstr>Training Pseudo Code</vt:lpstr>
      <vt:lpstr>PowerPoint 簡報</vt:lpstr>
      <vt:lpstr>第4章: Local Region Proposals with a Hybrid Attention Interface (LRP-HAI)</vt:lpstr>
      <vt:lpstr>PowerPoint 簡報</vt:lpstr>
      <vt:lpstr>PowerPoint 簡報</vt:lpstr>
      <vt:lpstr>4-1 RPN與detector</vt:lpstr>
      <vt:lpstr>P4</vt:lpstr>
      <vt:lpstr>3-2-1 混合注意力機制  (Hybrid Attention)</vt:lpstr>
      <vt:lpstr>PowerPoint 簡報</vt:lpstr>
      <vt:lpstr>4-2-1 模塊架構與狀態空間</vt:lpstr>
      <vt:lpstr>Input state</vt:lpstr>
      <vt:lpstr>4-2-2 HAI運作流程</vt:lpstr>
      <vt:lpstr>HAI Operation Pseudo Code</vt:lpstr>
      <vt:lpstr>PowerPoint 簡報</vt:lpstr>
      <vt:lpstr>第五章: 實驗</vt:lpstr>
      <vt:lpstr>5-2 實驗資料集</vt:lpstr>
      <vt:lpstr>Datasets</vt:lpstr>
      <vt:lpstr>5-3 實作細節</vt:lpstr>
      <vt:lpstr>PowerPoint 簡報</vt:lpstr>
      <vt:lpstr>5-4 評量指標</vt:lpstr>
      <vt:lpstr>5-4-1 混淆矩陣(Confusion Matrix)</vt:lpstr>
      <vt:lpstr>Evaluate Metrics</vt:lpstr>
      <vt:lpstr>5-4-1 Average Precision (AP)與Average Recall (AR)</vt:lpstr>
      <vt:lpstr>Average Precision (AP)</vt:lpstr>
      <vt:lpstr>P-R curve</vt:lpstr>
      <vt:lpstr>5-4-1 不同資料集的評量方式</vt:lpstr>
      <vt:lpstr>AP</vt:lpstr>
      <vt:lpstr>PASCAL_VOC</vt:lpstr>
      <vt:lpstr>5-5 實驗結果</vt:lpstr>
      <vt:lpstr>5-5-1 Pascal VOC上之實驗</vt:lpstr>
      <vt:lpstr>PowerPoint 簡報</vt:lpstr>
      <vt:lpstr>PowerPoint 簡報</vt:lpstr>
      <vt:lpstr>PowerPoint 簡報</vt:lpstr>
      <vt:lpstr>5-5-2 骨髓細胞資料集上之實驗</vt:lpstr>
      <vt:lpstr>骨髓細胞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5-5-3 MS COCO上之實驗</vt:lpstr>
      <vt:lpstr>MS COCO</vt:lpstr>
      <vt:lpstr>PowerPoint 簡報</vt:lpstr>
      <vt:lpstr>PowerPoint 簡報</vt:lpstr>
      <vt:lpstr>PowerPoint 簡報</vt:lpstr>
      <vt:lpstr>PowerPoint 簡報</vt:lpstr>
      <vt:lpstr>5-5-4 大腸鏡資料集上之實驗</vt:lpstr>
      <vt:lpstr>PowerPoint 簡報</vt:lpstr>
      <vt:lpstr>PowerPoint 簡報</vt:lpstr>
      <vt:lpstr>PowerPoint 簡報</vt:lpstr>
      <vt:lpstr>PowerPoint 簡報</vt:lpstr>
      <vt:lpstr>5-5-5運行速度與AP_50比較</vt:lpstr>
      <vt:lpstr>運作時間比較(Pascal VOC)</vt:lpstr>
      <vt:lpstr>PowerPoint 簡報</vt:lpstr>
      <vt:lpstr>第6章: 結論與未來展望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Model架構</dc:title>
  <dc:creator>Hsiao Chien Chang</dc:creator>
  <cp:lastModifiedBy>Hsiao Chien Chang</cp:lastModifiedBy>
  <cp:revision>310</cp:revision>
  <dcterms:created xsi:type="dcterms:W3CDTF">2020-03-10T07:09:06Z</dcterms:created>
  <dcterms:modified xsi:type="dcterms:W3CDTF">2020-07-20T14:50:07Z</dcterms:modified>
</cp:coreProperties>
</file>